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6"/>
  </p:notesMasterIdLst>
  <p:sldIdLst>
    <p:sldId id="308" r:id="rId2"/>
    <p:sldId id="352" r:id="rId3"/>
    <p:sldId id="353" r:id="rId4"/>
    <p:sldId id="310" r:id="rId5"/>
    <p:sldId id="373" r:id="rId6"/>
    <p:sldId id="374" r:id="rId7"/>
    <p:sldId id="311" r:id="rId8"/>
    <p:sldId id="354" r:id="rId9"/>
    <p:sldId id="363" r:id="rId10"/>
    <p:sldId id="312" r:id="rId11"/>
    <p:sldId id="364" r:id="rId12"/>
    <p:sldId id="365" r:id="rId13"/>
    <p:sldId id="366" r:id="rId14"/>
    <p:sldId id="367" r:id="rId15"/>
    <p:sldId id="368" r:id="rId16"/>
    <p:sldId id="369" r:id="rId17"/>
    <p:sldId id="313" r:id="rId18"/>
    <p:sldId id="362" r:id="rId19"/>
    <p:sldId id="359" r:id="rId20"/>
    <p:sldId id="360" r:id="rId21"/>
    <p:sldId id="361" r:id="rId22"/>
    <p:sldId id="316" r:id="rId23"/>
    <p:sldId id="356" r:id="rId24"/>
    <p:sldId id="357" r:id="rId25"/>
    <p:sldId id="314" r:id="rId26"/>
    <p:sldId id="315" r:id="rId27"/>
    <p:sldId id="370" r:id="rId28"/>
    <p:sldId id="324" r:id="rId29"/>
    <p:sldId id="325" r:id="rId30"/>
    <p:sldId id="326" r:id="rId31"/>
    <p:sldId id="330" r:id="rId32"/>
    <p:sldId id="328" r:id="rId33"/>
    <p:sldId id="329" r:id="rId34"/>
    <p:sldId id="331" r:id="rId35"/>
    <p:sldId id="332" r:id="rId36"/>
    <p:sldId id="333" r:id="rId37"/>
    <p:sldId id="334" r:id="rId38"/>
    <p:sldId id="335" r:id="rId39"/>
    <p:sldId id="336" r:id="rId40"/>
    <p:sldId id="338" r:id="rId41"/>
    <p:sldId id="339" r:id="rId42"/>
    <p:sldId id="340" r:id="rId43"/>
    <p:sldId id="345" r:id="rId44"/>
    <p:sldId id="341" r:id="rId45"/>
    <p:sldId id="342" r:id="rId46"/>
    <p:sldId id="344" r:id="rId47"/>
    <p:sldId id="355" r:id="rId48"/>
    <p:sldId id="371" r:id="rId49"/>
    <p:sldId id="372" r:id="rId50"/>
    <p:sldId id="384" r:id="rId51"/>
    <p:sldId id="385" r:id="rId52"/>
    <p:sldId id="382" r:id="rId53"/>
    <p:sldId id="383" r:id="rId54"/>
    <p:sldId id="390" r:id="rId55"/>
  </p:sldIdLst>
  <p:sldSz cx="12192000" cy="6858000"/>
  <p:notesSz cx="6858000" cy="9144000"/>
  <p:embeddedFontLst>
    <p:embeddedFont>
      <p:font typeface="Consolas" panose="020B0609020204030204" pitchFamily="49" charset="0"/>
      <p:regular r:id="rId57"/>
      <p:bold r:id="rId58"/>
      <p:italic r:id="rId59"/>
      <p:boldItalic r:id="rId60"/>
    </p:embeddedFont>
    <p:embeddedFont>
      <p:font typeface="Roboto Condensed" panose="02000000000000000000" pitchFamily="2" charset="0"/>
      <p:regular r:id="rId61"/>
      <p:bold r:id="rId62"/>
      <p:italic r:id="rId63"/>
      <p:boldItalic r:id="rId64"/>
    </p:embeddedFont>
    <p:embeddedFont>
      <p:font typeface="Roboto Condensed Light" panose="02000000000000000000" pitchFamily="2" charset="0"/>
      <p:regular r:id="rId65"/>
      <p:italic r:id="rId66"/>
    </p:embeddedFont>
    <p:embeddedFont>
      <p:font typeface="Wingdings 2" panose="05020102010507070707" pitchFamily="18" charset="2"/>
      <p:regular r:id="rId67"/>
    </p:embeddedFont>
    <p:embeddedFont>
      <p:font typeface="Wingdings 3" panose="05040102010807070707" pitchFamily="18" charset="2"/>
      <p:regular r:id="rId6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1A60"/>
    <a:srgbClr val="301B92"/>
    <a:srgbClr val="673BB7"/>
    <a:srgbClr val="607D8B"/>
    <a:srgbClr val="ED524F"/>
    <a:srgbClr val="B71B1C"/>
    <a:srgbClr val="F54337"/>
    <a:srgbClr val="890E4F"/>
    <a:srgbClr val="EA1E63"/>
    <a:srgbClr val="C628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18" autoAdjust="0"/>
    <p:restoredTop sz="94660"/>
  </p:normalViewPr>
  <p:slideViewPr>
    <p:cSldViewPr snapToGrid="0">
      <p:cViewPr varScale="1">
        <p:scale>
          <a:sx n="86" d="100"/>
          <a:sy n="86" d="100"/>
        </p:scale>
        <p:origin x="744" y="7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7.fntdata"/><Relationship Id="rId68"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image1.png>
</file>

<file path=ppt/media/image10.png>
</file>

<file path=ppt/media/image11.png>
</file>

<file path=ppt/media/image12.jpeg>
</file>

<file path=ppt/media/image13.jp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8E3F3-8B31-41D2-AA9B-9796555DB866}" type="datetimeFigureOut">
              <a:rPr lang="en-US" smtClean="0"/>
              <a:pPr/>
              <a:t>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BDEF-6165-4E72-B1A6-6E8034CEC248}" type="slidenum">
              <a:rPr lang="en-US" smtClean="0"/>
              <a:pPr/>
              <a:t>‹#›</a:t>
            </a:fld>
            <a:endParaRPr lang="en-US"/>
          </a:p>
        </p:txBody>
      </p:sp>
    </p:spTree>
    <p:extLst>
      <p:ext uri="{BB962C8B-B14F-4D97-AF65-F5344CB8AC3E}">
        <p14:creationId xmlns:p14="http://schemas.microsoft.com/office/powerpoint/2010/main" val="1766013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png"/><Relationship Id="rId9"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5.png"/><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12.jpeg"/><Relationship Id="rId4" Type="http://schemas.openxmlformats.org/officeDocument/2006/relationships/image" Target="../media/image3.png"/><Relationship Id="rId9" Type="http://schemas.microsoft.com/office/2007/relationships/hdphoto" Target="../media/hdphoto1.wdp"/></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1.png"/><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efault Colo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0">
                <a:srgbClr val="1D3064"/>
              </a:gs>
              <a:gs pos="50000">
                <a:srgbClr val="1D3064"/>
              </a:gs>
              <a:gs pos="100000">
                <a:schemeClr val="tx2"/>
              </a:gs>
            </a:gsLst>
            <a:lin ang="108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0">
                <a:srgbClr val="1D3064"/>
              </a:gs>
              <a:gs pos="50000">
                <a:srgbClr val="1D3064"/>
              </a:gs>
              <a:gs pos="100000">
                <a:schemeClr val="tx2"/>
              </a:gs>
            </a:gsLst>
            <a:lin ang="10800000" scaled="1"/>
          </a:gradFill>
          <a:ln>
            <a:noFill/>
          </a:ln>
        </p:spPr>
        <p:txBody>
          <a:bodyPr vert="horz" wrap="square" lIns="91440" tIns="45720" rIns="91440" bIns="45720" numCol="1" anchor="t" anchorCtr="0" compatLnSpc="1">
            <a:prstTxWarp prst="textNoShape">
              <a:avLst/>
            </a:prstTxWarp>
          </a:bodyPr>
          <a:lstStyle/>
          <a:p>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0">
                      <a:srgbClr val="1D3064"/>
                    </a:gs>
                    <a:gs pos="100000">
                      <a:schemeClr val="tx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a:extLst>
              <a:ext uri="{FF2B5EF4-FFF2-40B4-BE49-F238E27FC236}">
                <a16:creationId xmlns:a16="http://schemas.microsoft.com/office/drawing/2014/main" id="{E0042908-6588-4C7A-9615-8D5899E8A9FA}"/>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l="144383" t="-16142" r="-144383" b="22103"/>
          <a:stretch/>
        </p:blipFill>
        <p:spPr>
          <a:xfrm>
            <a:off x="1834747" y="3985791"/>
            <a:ext cx="3075940" cy="2892592"/>
          </a:xfrm>
          <a:prstGeom prst="rect">
            <a:avLst/>
          </a:prstGeom>
        </p:spPr>
      </p:pic>
      <p:pic>
        <p:nvPicPr>
          <p:cNvPr id="36" name="Picture 35" descr="User icon Royalty Free Vector Image - VectorStock">
            <a:extLst>
              <a:ext uri="{FF2B5EF4-FFF2-40B4-BE49-F238E27FC236}">
                <a16:creationId xmlns:a16="http://schemas.microsoft.com/office/drawing/2014/main" id="{3C805A05-DDF6-4BA6-8EDB-D97128A43BFF}"/>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7" name="Picture Placeholder 36">
            <a:extLst>
              <a:ext uri="{FF2B5EF4-FFF2-40B4-BE49-F238E27FC236}">
                <a16:creationId xmlns:a16="http://schemas.microsoft.com/office/drawing/2014/main" id="{C4AACC20-C1A0-45ED-8640-28D84A9F84E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570593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lete Blanck">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D71C1D1-D056-4C60-9F03-E6291617B71F}"/>
              </a:ext>
            </a:extLst>
          </p:cNvPr>
          <p:cNvSpPr txBox="1"/>
          <p:nvPr userDrawn="1"/>
        </p:nvSpPr>
        <p:spPr>
          <a:xfrm>
            <a:off x="375920" y="457200"/>
            <a:ext cx="4185761" cy="523220"/>
          </a:xfrm>
          <a:prstGeom prst="rect">
            <a:avLst/>
          </a:prstGeom>
          <a:noFill/>
        </p:spPr>
        <p:txBody>
          <a:bodyPr wrap="none" rtlCol="0">
            <a:spAutoFit/>
          </a:bodyPr>
          <a:lstStyle/>
          <a:p>
            <a:r>
              <a:rPr lang="en-US" sz="2800" dirty="0">
                <a:solidFill>
                  <a:srgbClr val="FF0000"/>
                </a:solidFill>
              </a:rPr>
              <a:t>How to Crop Circular Photo?</a:t>
            </a:r>
          </a:p>
        </p:txBody>
      </p:sp>
      <p:sp>
        <p:nvSpPr>
          <p:cNvPr id="11" name="Picture Placeholder 10">
            <a:extLst>
              <a:ext uri="{FF2B5EF4-FFF2-40B4-BE49-F238E27FC236}">
                <a16:creationId xmlns:a16="http://schemas.microsoft.com/office/drawing/2014/main" id="{E0451329-7800-417A-9D19-D93464C6306C}"/>
              </a:ext>
            </a:extLst>
          </p:cNvPr>
          <p:cNvSpPr>
            <a:spLocks noGrp="1"/>
          </p:cNvSpPr>
          <p:nvPr>
            <p:ph type="pic" sz="quarter" idx="10"/>
          </p:nvPr>
        </p:nvSpPr>
        <p:spPr>
          <a:xfrm>
            <a:off x="4013200" y="1808163"/>
            <a:ext cx="3890962" cy="3890962"/>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003312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Teal">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4">
                        <a:lumMod val="50000"/>
                      </a:schemeClr>
                    </a:gs>
                    <a:gs pos="100000">
                      <a:srgbClr val="009788"/>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descr="User icon Royalty Free Vector Image - VectorStock">
            <a:extLst>
              <a:ext uri="{FF2B5EF4-FFF2-40B4-BE49-F238E27FC236}">
                <a16:creationId xmlns:a16="http://schemas.microsoft.com/office/drawing/2014/main" id="{4A8E0F54-DC01-449D-B951-DC7CBAFD9546}"/>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21" name="Picture Placeholder 20">
            <a:extLst>
              <a:ext uri="{FF2B5EF4-FFF2-40B4-BE49-F238E27FC236}">
                <a16:creationId xmlns:a16="http://schemas.microsoft.com/office/drawing/2014/main" id="{65D60AFC-04BC-4FCA-A89D-6FCD04B6DC35}"/>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08880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Cya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2">
                        <a:lumMod val="50000"/>
                      </a:schemeClr>
                    </a:gs>
                    <a:gs pos="100000">
                      <a:schemeClr val="accent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0" name="Picture 29" descr="User icon Royalty Free Vector Image - VectorStock">
            <a:extLst>
              <a:ext uri="{FF2B5EF4-FFF2-40B4-BE49-F238E27FC236}">
                <a16:creationId xmlns:a16="http://schemas.microsoft.com/office/drawing/2014/main" id="{5F55812D-505A-4B1A-9EB5-16DCD08F2B8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4" name="Picture Placeholder 33">
            <a:extLst>
              <a:ext uri="{FF2B5EF4-FFF2-40B4-BE49-F238E27FC236}">
                <a16:creationId xmlns:a16="http://schemas.microsoft.com/office/drawing/2014/main" id="{0974588E-8956-4BF5-BF58-B7E42070A56A}"/>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64570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Light Gree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3">
                        <a:lumMod val="50000"/>
                      </a:schemeClr>
                    </a:gs>
                    <a:gs pos="100000">
                      <a:schemeClr val="accent3"/>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AE6570A8-081D-45CE-A0DD-F78F5EDB0F9B}"/>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0B000B32-CB56-440D-9FAE-7DE703A93A02}"/>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85033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Ambe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5">
                        <a:lumMod val="75000"/>
                      </a:schemeClr>
                    </a:gs>
                    <a:gs pos="100000">
                      <a:schemeClr val="accent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6" cstate="print">
            <a:extLst>
              <a:ext uri="{BEBA8EAE-BF5A-486C-A8C5-ECC9F3942E4B}">
                <a14:imgProps xmlns:a14="http://schemas.microsoft.com/office/drawing/2010/main">
                  <a14:imgLayer r:embed="rId7">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00C9ED70-1CC8-4EF2-BE10-AAFE24AAC5D7}"/>
              </a:ext>
            </a:extLst>
          </p:cNvPr>
          <p:cNvPicPr>
            <a:picLocks noChangeAspect="1" noChangeArrowheads="1"/>
          </p:cNvPicPr>
          <p:nvPr userDrawn="1"/>
        </p:nvPicPr>
        <p:blipFill>
          <a:blip r:embed="rId8"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7FD1CDD6-829C-4C5B-BFB7-74153A66FF24}"/>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pic>
        <p:nvPicPr>
          <p:cNvPr id="31" name="Picture 30">
            <a:extLst>
              <a:ext uri="{FF2B5EF4-FFF2-40B4-BE49-F238E27FC236}">
                <a16:creationId xmlns:a16="http://schemas.microsoft.com/office/drawing/2014/main" id="{AFBF56C4-A1BE-EE44-A786-4A827E0E8E1E}"/>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011721" y="318857"/>
            <a:ext cx="2976891" cy="904935"/>
          </a:xfrm>
          <a:prstGeom prst="rect">
            <a:avLst/>
          </a:prstGeom>
        </p:spPr>
      </p:pic>
      <p:pic>
        <p:nvPicPr>
          <p:cNvPr id="4" name="Picture 3">
            <a:extLst>
              <a:ext uri="{FF2B5EF4-FFF2-40B4-BE49-F238E27FC236}">
                <a16:creationId xmlns:a16="http://schemas.microsoft.com/office/drawing/2014/main" id="{1026A30E-B0EE-991E-0979-12649F2AAFAC}"/>
              </a:ext>
            </a:extLst>
          </p:cNvPr>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spTree>
    <p:extLst>
      <p:ext uri="{BB962C8B-B14F-4D97-AF65-F5344CB8AC3E}">
        <p14:creationId xmlns:p14="http://schemas.microsoft.com/office/powerpoint/2010/main" val="615859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 Maroo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6">
                        <a:lumMod val="50000"/>
                      </a:schemeClr>
                    </a:gs>
                    <a:gs pos="100000">
                      <a:schemeClr val="accent6"/>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80BF4AFD-B365-46D4-AAC5-485DFA5A7D4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2BC70C35-8BA7-4D49-9AF7-DC36FAB8FDA3}"/>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31625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Blue Gray">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273238"/>
                    </a:gs>
                    <a:gs pos="100000">
                      <a:srgbClr val="607D8B"/>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AEB45C91-0DA6-4973-9AEA-FF1388508ACC}"/>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F70CF6D9-DDB4-41AA-BB82-F8ED04AD8BC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518816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Brow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E2622"/>
                    </a:gs>
                    <a:gs pos="100000">
                      <a:srgbClr val="79554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7E386D9D-B92A-4F40-9089-A1FD00CD387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DA295F85-D43D-42E5-9539-A471116A43B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1806526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Deep Pupl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01B92"/>
                    </a:gs>
                    <a:gs pos="100000">
                      <a:srgbClr val="673BB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BE300026-40E8-4FB1-998A-9CEB5F7A1B8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DB3B5E9B-B4F0-4E85-954A-F7CC04BBF24C}"/>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4012280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Blu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0E47A1"/>
                    </a:gs>
                    <a:gs pos="100000">
                      <a:srgbClr val="03A9F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C3A13D11-EC6C-4E81-AD83-7AC73D273FD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85035EF3-F5FB-41C2-A0BE-B3AEF7556ABD}"/>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532807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Logo on TR">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967F7A9-F404-4412-B868-8EB67A41E2A4}"/>
              </a:ext>
            </a:extLst>
          </p:cNvPr>
          <p:cNvGrpSpPr/>
          <p:nvPr userDrawn="1"/>
        </p:nvGrpSpPr>
        <p:grpSpPr>
          <a:xfrm>
            <a:off x="9576895" y="861192"/>
            <a:ext cx="2554143" cy="587454"/>
            <a:chOff x="131177" y="5775962"/>
            <a:chExt cx="2530239" cy="581956"/>
          </a:xfrm>
        </p:grpSpPr>
        <p:pic>
          <p:nvPicPr>
            <p:cNvPr id="16" name="Picture 15">
              <a:extLst>
                <a:ext uri="{FF2B5EF4-FFF2-40B4-BE49-F238E27FC236}">
                  <a16:creationId xmlns:a16="http://schemas.microsoft.com/office/drawing/2014/main"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id="{BF2BE79E-EA17-4AB9-8CB5-714A52A6B2F5}"/>
              </a:ext>
            </a:extLst>
          </p:cNvPr>
          <p:cNvSpPr txBox="1">
            <a:spLocks/>
          </p:cNvSpPr>
          <p:nvPr userDrawn="1"/>
        </p:nvSpPr>
        <p:spPr>
          <a:xfrm>
            <a:off x="3556000" y="6604000"/>
            <a:ext cx="5080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23" name="Slide Number Placeholder 3">
            <a:extLst>
              <a:ext uri="{FF2B5EF4-FFF2-40B4-BE49-F238E27FC236}">
                <a16:creationId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id="{ACB01872-4321-4181-A609-1C503C074C10}"/>
              </a:ext>
            </a:extLst>
          </p:cNvPr>
          <p:cNvPicPr preferRelativeResize="0"/>
          <p:nvPr userDrawn="1"/>
        </p:nvPicPr>
        <p:blipFill rotWithShape="1">
          <a:blip r:embed="rId3"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6333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 Re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B71B1C"/>
                    </a:gs>
                    <a:gs pos="100000">
                      <a:srgbClr val="ED524F"/>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1" name="Picture 30">
            <a:extLst>
              <a:ext uri="{FF2B5EF4-FFF2-40B4-BE49-F238E27FC236}">
                <a16:creationId xmlns:a16="http://schemas.microsoft.com/office/drawing/2014/main" id="{77B7B864-C091-4493-B14B-F5B61B586EED}"/>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l="24746" t="7575" r="25761" b="18186"/>
          <a:stretch>
            <a:fillRect/>
          </a:stretch>
        </p:blipFill>
        <p:spPr>
          <a:xfrm>
            <a:off x="356499" y="5214354"/>
            <a:ext cx="1354234" cy="1354234"/>
          </a:xfrm>
          <a:custGeom>
            <a:avLst/>
            <a:gdLst>
              <a:gd name="connsiteX0" fmla="*/ 2286000 w 4572000"/>
              <a:gd name="connsiteY0" fmla="*/ 0 h 4572000"/>
              <a:gd name="connsiteX1" fmla="*/ 4572000 w 4572000"/>
              <a:gd name="connsiteY1" fmla="*/ 2286000 h 4572000"/>
              <a:gd name="connsiteX2" fmla="*/ 2286000 w 4572000"/>
              <a:gd name="connsiteY2" fmla="*/ 4572000 h 4572000"/>
              <a:gd name="connsiteX3" fmla="*/ 0 w 4572000"/>
              <a:gd name="connsiteY3" fmla="*/ 2286000 h 4572000"/>
              <a:gd name="connsiteX4" fmla="*/ 2286000 w 4572000"/>
              <a:gd name="connsiteY4" fmla="*/ 0 h 457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572000">
                <a:moveTo>
                  <a:pt x="2286000" y="0"/>
                </a:moveTo>
                <a:cubicBezTo>
                  <a:pt x="3548523" y="0"/>
                  <a:pt x="4572000" y="1023477"/>
                  <a:pt x="4572000" y="2286000"/>
                </a:cubicBezTo>
                <a:cubicBezTo>
                  <a:pt x="4572000" y="3548523"/>
                  <a:pt x="3548523" y="4572000"/>
                  <a:pt x="2286000" y="4572000"/>
                </a:cubicBezTo>
                <a:cubicBezTo>
                  <a:pt x="1023477" y="4572000"/>
                  <a:pt x="0" y="3548523"/>
                  <a:pt x="0" y="2286000"/>
                </a:cubicBezTo>
                <a:cubicBezTo>
                  <a:pt x="0" y="1023477"/>
                  <a:pt x="1023477" y="0"/>
                  <a:pt x="2286000" y="0"/>
                </a:cubicBezTo>
                <a:close/>
              </a:path>
            </a:pathLst>
          </a:custGeom>
          <a:noFill/>
          <a:ln w="6350">
            <a:solidFill>
              <a:schemeClr val="bg1">
                <a:lumMod val="65000"/>
              </a:schemeClr>
            </a:solidFill>
          </a:ln>
          <a:effectLst/>
        </p:spPr>
      </p:pic>
      <p:pic>
        <p:nvPicPr>
          <p:cNvPr id="21" name="Picture 20" descr="User icon Royalty Free Vector Image - VectorStock">
            <a:extLst>
              <a:ext uri="{FF2B5EF4-FFF2-40B4-BE49-F238E27FC236}">
                <a16:creationId xmlns:a16="http://schemas.microsoft.com/office/drawing/2014/main" id="{177B86E9-222D-4757-BE64-59540DB794E6}"/>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8ABCD18B-D4E0-41E4-8162-7E83CB11DAE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651319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 Pink">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890E4F"/>
                    </a:gs>
                    <a:gs pos="100000">
                      <a:srgbClr val="D81A60"/>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id="{A2F1AAAC-C051-4A31-837B-4A9977722A4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id="{ADF34BDA-AFB4-4120-81EF-C0AB56D388CB}"/>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1170502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Logo on BR">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Jayesh D.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Vagadiya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id="{BF2BE79E-EA17-4AB9-8CB5-714A52A6B2F5}"/>
              </a:ext>
            </a:extLst>
          </p:cNvPr>
          <p:cNvSpPr txBox="1">
            <a:spLocks/>
          </p:cNvSpPr>
          <p:nvPr userDrawn="1"/>
        </p:nvSpPr>
        <p:spPr>
          <a:xfrm>
            <a:off x="3653367" y="6604000"/>
            <a:ext cx="4885267"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a:t>
            </a:r>
            <a:r>
              <a:rPr lang="en-IN" dirty="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IN" dirty="0"/>
              <a:t>2101CS405  (PP) Unit- 1 - Introduction to Python</a:t>
            </a:r>
            <a:endParaRPr lang="en-US" dirty="0"/>
          </a:p>
        </p:txBody>
      </p:sp>
      <p:sp>
        <p:nvSpPr>
          <p:cNvPr id="23" name="Slide Number Placeholder 3">
            <a:extLst>
              <a:ext uri="{FF2B5EF4-FFF2-40B4-BE49-F238E27FC236}">
                <a16:creationId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id="{ACB01872-4321-4181-A609-1C503C074C10}"/>
              </a:ext>
            </a:extLst>
          </p:cNvPr>
          <p:cNvPicPr preferRelativeResize="0"/>
          <p:nvPr userDrawn="1"/>
        </p:nvPicPr>
        <p:blipFill rotWithShape="1">
          <a:blip r:embed="rId2"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id="{DC6F4971-704E-42EF-A852-52D75741FB7C}"/>
              </a:ext>
            </a:extLst>
          </p:cNvPr>
          <p:cNvSpPr>
            <a:spLocks noGrp="1"/>
          </p:cNvSpPr>
          <p:nvPr>
            <p:ph idx="1"/>
          </p:nvPr>
        </p:nvSpPr>
        <p:spPr>
          <a:xfrm>
            <a:off x="131180" y="863445"/>
            <a:ext cx="11929641" cy="4321872"/>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F41FBD5D-AB37-4F4E-A127-DAB7A6E35DEA}"/>
              </a:ext>
            </a:extLst>
          </p:cNvPr>
          <p:cNvGrpSpPr/>
          <p:nvPr userDrawn="1"/>
        </p:nvGrpSpPr>
        <p:grpSpPr>
          <a:xfrm>
            <a:off x="10313386" y="5940670"/>
            <a:ext cx="1649043" cy="501287"/>
            <a:chOff x="10721798" y="852808"/>
            <a:chExt cx="1339023" cy="407045"/>
          </a:xfrm>
        </p:grpSpPr>
        <p:pic>
          <p:nvPicPr>
            <p:cNvPr id="15" name="Picture 14">
              <a:extLst>
                <a:ext uri="{FF2B5EF4-FFF2-40B4-BE49-F238E27FC236}">
                  <a16:creationId xmlns:a16="http://schemas.microsoft.com/office/drawing/2014/main" id="{1F51F16C-249B-E345-B841-8128601D1DD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721798" y="852808"/>
              <a:ext cx="1339022" cy="407045"/>
            </a:xfrm>
            <a:prstGeom prst="rect">
              <a:avLst/>
            </a:prstGeom>
          </p:spPr>
        </p:pic>
        <p:sp>
          <p:nvSpPr>
            <p:cNvPr id="21" name="Rectangle 20">
              <a:extLst>
                <a:ext uri="{FF2B5EF4-FFF2-40B4-BE49-F238E27FC236}">
                  <a16:creationId xmlns:a16="http://schemas.microsoft.com/office/drawing/2014/main" id="{86E1CEFF-5022-B343-970D-93BF7837B193}"/>
                </a:ext>
              </a:extLst>
            </p:cNvPr>
            <p:cNvSpPr/>
            <p:nvPr userDrawn="1"/>
          </p:nvSpPr>
          <p:spPr>
            <a:xfrm>
              <a:off x="10721799" y="852808"/>
              <a:ext cx="1339022" cy="40704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2761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Logo on BL">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967F7A9-F404-4412-B868-8EB67A41E2A4}"/>
              </a:ext>
            </a:extLst>
          </p:cNvPr>
          <p:cNvGrpSpPr/>
          <p:nvPr userDrawn="1"/>
        </p:nvGrpSpPr>
        <p:grpSpPr>
          <a:xfrm>
            <a:off x="128095" y="5890392"/>
            <a:ext cx="2554143" cy="587454"/>
            <a:chOff x="131177" y="5775962"/>
            <a:chExt cx="2530239" cy="581956"/>
          </a:xfrm>
        </p:grpSpPr>
        <p:pic>
          <p:nvPicPr>
            <p:cNvPr id="16" name="Picture 15">
              <a:extLst>
                <a:ext uri="{FF2B5EF4-FFF2-40B4-BE49-F238E27FC236}">
                  <a16:creationId xmlns:a16="http://schemas.microsoft.com/office/drawing/2014/main"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id="{BF2BE79E-EA17-4AB9-8CB5-714A52A6B2F5}"/>
              </a:ext>
            </a:extLst>
          </p:cNvPr>
          <p:cNvSpPr txBox="1">
            <a:spLocks/>
          </p:cNvSpPr>
          <p:nvPr userDrawn="1"/>
        </p:nvSpPr>
        <p:spPr>
          <a:xfrm>
            <a:off x="3556000" y="6604000"/>
            <a:ext cx="5080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23" name="Slide Number Placeholder 3">
            <a:extLst>
              <a:ext uri="{FF2B5EF4-FFF2-40B4-BE49-F238E27FC236}">
                <a16:creationId xmlns:a16="http://schemas.microsoft.com/office/drawing/2014/main"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id="{ACB01872-4321-4181-A609-1C503C074C10}"/>
              </a:ext>
            </a:extLst>
          </p:cNvPr>
          <p:cNvPicPr preferRelativeResize="0"/>
          <p:nvPr userDrawn="1"/>
        </p:nvPicPr>
        <p:blipFill rotWithShape="1">
          <a:blip r:embed="rId3"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62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7171932-FFF4-4D27-9425-8CB5D27A92F2}"/>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r="11581" b="21180"/>
          <a:stretch/>
        </p:blipFill>
        <p:spPr>
          <a:xfrm rot="16200000">
            <a:off x="9807099" y="606901"/>
            <a:ext cx="2991808" cy="1778000"/>
          </a:xfrm>
          <a:prstGeom prst="rect">
            <a:avLst/>
          </a:prstGeom>
        </p:spPr>
      </p:pic>
      <p:pic>
        <p:nvPicPr>
          <p:cNvPr id="12" name="Picture 11">
            <a:extLst>
              <a:ext uri="{FF2B5EF4-FFF2-40B4-BE49-F238E27FC236}">
                <a16:creationId xmlns:a16="http://schemas.microsoft.com/office/drawing/2014/main" id="{1639DF2A-5426-428D-B32D-78E9191D8A0C}"/>
              </a:ext>
            </a:extLst>
          </p:cNvPr>
          <p:cNvPicPr>
            <a:picLocks noChangeAspect="1"/>
          </p:cNvPicPr>
          <p:nvPr userDrawn="1"/>
        </p:nvPicPr>
        <p:blipFill rotWithShape="1">
          <a:blip r:embed="rId3" cstate="print">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79646" t="18062" r="2731" b="17724"/>
          <a:stretch/>
        </p:blipFill>
        <p:spPr>
          <a:xfrm>
            <a:off x="0" y="401568"/>
            <a:ext cx="543946" cy="772151"/>
          </a:xfrm>
          <a:prstGeom prst="rect">
            <a:avLst/>
          </a:prstGeom>
        </p:spPr>
      </p:pic>
      <p:sp>
        <p:nvSpPr>
          <p:cNvPr id="2" name="Title 1">
            <a:extLst>
              <a:ext uri="{FF2B5EF4-FFF2-40B4-BE49-F238E27FC236}">
                <a16:creationId xmlns:a16="http://schemas.microsoft.com/office/drawing/2014/main" id="{6B8C6168-C8A4-4660-9D38-045657B80D09}"/>
              </a:ext>
            </a:extLst>
          </p:cNvPr>
          <p:cNvSpPr>
            <a:spLocks noGrp="1"/>
          </p:cNvSpPr>
          <p:nvPr>
            <p:ph type="title" hasCustomPrompt="1"/>
          </p:nvPr>
        </p:nvSpPr>
        <p:spPr>
          <a:xfrm>
            <a:off x="831850" y="1709738"/>
            <a:ext cx="10515600" cy="2852737"/>
          </a:xfrm>
        </p:spPr>
        <p:txBody>
          <a:bodyPr anchor="b">
            <a:normAutofit/>
          </a:bodyPr>
          <a:lstStyle>
            <a:lvl1pPr>
              <a:defRPr lang="en-US" sz="6000" b="1" kern="1200" dirty="0">
                <a:gradFill flip="none" rotWithShape="1">
                  <a:gsLst>
                    <a:gs pos="0">
                      <a:srgbClr val="1D3064"/>
                    </a:gs>
                    <a:gs pos="100000">
                      <a:schemeClr val="tx2"/>
                    </a:gs>
                  </a:gsLst>
                  <a:lin ang="0" scaled="1"/>
                  <a:tileRect/>
                </a:gradFill>
                <a:effectLst/>
                <a:latin typeface="+mn-lt"/>
                <a:ea typeface="+mn-ea"/>
                <a:cs typeface="+mn-cs"/>
              </a:defRPr>
            </a:lvl1pPr>
          </a:lstStyle>
          <a:p>
            <a:r>
              <a:rPr lang="en-US" dirty="0"/>
              <a:t>Write here Section Title</a:t>
            </a:r>
          </a:p>
        </p:txBody>
      </p:sp>
      <p:sp>
        <p:nvSpPr>
          <p:cNvPr id="3" name="Text Placeholder 2">
            <a:extLst>
              <a:ext uri="{FF2B5EF4-FFF2-40B4-BE49-F238E27FC236}">
                <a16:creationId xmlns:a16="http://schemas.microsoft.com/office/drawing/2014/main" id="{566C89DA-344D-4448-822C-2826084EF127}"/>
              </a:ext>
            </a:extLst>
          </p:cNvPr>
          <p:cNvSpPr>
            <a:spLocks noGrp="1"/>
          </p:cNvSpPr>
          <p:nvPr>
            <p:ph type="body" idx="1" hasCustomPrompt="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Write here Section Subtitle</a:t>
            </a:r>
          </a:p>
        </p:txBody>
      </p:sp>
      <p:sp>
        <p:nvSpPr>
          <p:cNvPr id="8" name="Freeform 17">
            <a:extLst>
              <a:ext uri="{FF2B5EF4-FFF2-40B4-BE49-F238E27FC236}">
                <a16:creationId xmlns:a16="http://schemas.microsoft.com/office/drawing/2014/main" id="{910DC0DC-3FC7-402D-8C9F-62D3ACC8DC86}"/>
              </a:ext>
            </a:extLst>
          </p:cNvPr>
          <p:cNvSpPr>
            <a:spLocks/>
          </p:cNvSpPr>
          <p:nvPr userDrawn="1"/>
        </p:nvSpPr>
        <p:spPr bwMode="auto">
          <a:xfrm>
            <a:off x="0" y="5905332"/>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 name="Group 16">
            <a:extLst>
              <a:ext uri="{FF2B5EF4-FFF2-40B4-BE49-F238E27FC236}">
                <a16:creationId xmlns:a16="http://schemas.microsoft.com/office/drawing/2014/main" id="{F525FD31-DBEE-9A49-8D30-8AA370CD1AC6}"/>
              </a:ext>
            </a:extLst>
          </p:cNvPr>
          <p:cNvGrpSpPr/>
          <p:nvPr userDrawn="1"/>
        </p:nvGrpSpPr>
        <p:grpSpPr>
          <a:xfrm>
            <a:off x="10313386" y="6223181"/>
            <a:ext cx="1649043" cy="501287"/>
            <a:chOff x="10721798" y="852808"/>
            <a:chExt cx="1339023" cy="407045"/>
          </a:xfrm>
        </p:grpSpPr>
        <p:pic>
          <p:nvPicPr>
            <p:cNvPr id="18" name="Picture 17">
              <a:extLst>
                <a:ext uri="{FF2B5EF4-FFF2-40B4-BE49-F238E27FC236}">
                  <a16:creationId xmlns:a16="http://schemas.microsoft.com/office/drawing/2014/main" id="{2E2024B0-256A-DE40-97A3-3554EEB4DEA0}"/>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721798" y="852808"/>
              <a:ext cx="1339022" cy="407045"/>
            </a:xfrm>
            <a:prstGeom prst="rect">
              <a:avLst/>
            </a:prstGeom>
          </p:spPr>
        </p:pic>
        <p:sp>
          <p:nvSpPr>
            <p:cNvPr id="19" name="Rectangle 18">
              <a:extLst>
                <a:ext uri="{FF2B5EF4-FFF2-40B4-BE49-F238E27FC236}">
                  <a16:creationId xmlns:a16="http://schemas.microsoft.com/office/drawing/2014/main" id="{F7E3F7EC-9A5A-AA4D-ADD8-31449DFF9791}"/>
                </a:ext>
              </a:extLst>
            </p:cNvPr>
            <p:cNvSpPr/>
            <p:nvPr userDrawn="1"/>
          </p:nvSpPr>
          <p:spPr>
            <a:xfrm>
              <a:off x="10721799" y="852808"/>
              <a:ext cx="1339022" cy="40704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1692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ck - Logo on T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baseline="0"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baseline="0"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id="{59055D82-7978-44A5-82D1-0A4E00B382BF}"/>
              </a:ext>
            </a:extLst>
          </p:cNvPr>
          <p:cNvSpPr txBox="1">
            <a:spLocks/>
          </p:cNvSpPr>
          <p:nvPr userDrawn="1"/>
        </p:nvSpPr>
        <p:spPr>
          <a:xfrm>
            <a:off x="3594100" y="6604000"/>
            <a:ext cx="5003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FE191CF5-3D57-422B-B2EB-FF235E30DB22}"/>
              </a:ext>
            </a:extLst>
          </p:cNvPr>
          <p:cNvGrpSpPr/>
          <p:nvPr userDrawn="1"/>
        </p:nvGrpSpPr>
        <p:grpSpPr>
          <a:xfrm>
            <a:off x="9576895" y="99192"/>
            <a:ext cx="2554143" cy="587454"/>
            <a:chOff x="131177" y="5775962"/>
            <a:chExt cx="2530239" cy="581956"/>
          </a:xfrm>
        </p:grpSpPr>
        <p:pic>
          <p:nvPicPr>
            <p:cNvPr id="12" name="Picture 11">
              <a:extLst>
                <a:ext uri="{FF2B5EF4-FFF2-40B4-BE49-F238E27FC236}">
                  <a16:creationId xmlns:a16="http://schemas.microsoft.com/office/drawing/2014/main" id="{C9B183D5-5DE8-48E7-85E7-60CE9D0FD2D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id="{62445F4B-50F2-4CA0-A5C5-6D690A29F3F2}"/>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1972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ck - Logo on B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id="{59055D82-7978-44A5-82D1-0A4E00B382BF}"/>
              </a:ext>
            </a:extLst>
          </p:cNvPr>
          <p:cNvSpPr txBox="1">
            <a:spLocks/>
          </p:cNvSpPr>
          <p:nvPr userDrawn="1"/>
        </p:nvSpPr>
        <p:spPr>
          <a:xfrm>
            <a:off x="3484034" y="6604000"/>
            <a:ext cx="5223933"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913602D2-CAF0-4790-95E8-87990761ED0C}"/>
              </a:ext>
            </a:extLst>
          </p:cNvPr>
          <p:cNvGrpSpPr/>
          <p:nvPr userDrawn="1"/>
        </p:nvGrpSpPr>
        <p:grpSpPr>
          <a:xfrm>
            <a:off x="9576895" y="5890392"/>
            <a:ext cx="2554143" cy="587454"/>
            <a:chOff x="131177" y="5775962"/>
            <a:chExt cx="2530239" cy="581956"/>
          </a:xfrm>
        </p:grpSpPr>
        <p:pic>
          <p:nvPicPr>
            <p:cNvPr id="12" name="Picture 11">
              <a:extLst>
                <a:ext uri="{FF2B5EF4-FFF2-40B4-BE49-F238E27FC236}">
                  <a16:creationId xmlns:a16="http://schemas.microsoft.com/office/drawing/2014/main" id="{A378A2C8-EF9C-479C-ACF0-D9819B46DF5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id="{61DE4F58-7D48-453D-89E1-B25767150977}"/>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0624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ck - Logo on BL">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id="{59055D82-7978-44A5-82D1-0A4E00B382BF}"/>
              </a:ext>
            </a:extLst>
          </p:cNvPr>
          <p:cNvSpPr txBox="1">
            <a:spLocks/>
          </p:cNvSpPr>
          <p:nvPr userDrawn="1"/>
        </p:nvSpPr>
        <p:spPr>
          <a:xfrm>
            <a:off x="3475567" y="6604000"/>
            <a:ext cx="5240867"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15C60ED7-12D4-496E-AF73-0995BE8C12FD}"/>
              </a:ext>
            </a:extLst>
          </p:cNvPr>
          <p:cNvGrpSpPr/>
          <p:nvPr userDrawn="1"/>
        </p:nvGrpSpPr>
        <p:grpSpPr>
          <a:xfrm>
            <a:off x="128095" y="5890392"/>
            <a:ext cx="2554143" cy="587454"/>
            <a:chOff x="131177" y="5775962"/>
            <a:chExt cx="2530239" cy="581956"/>
          </a:xfrm>
        </p:grpSpPr>
        <p:pic>
          <p:nvPicPr>
            <p:cNvPr id="12" name="Picture 11">
              <a:extLst>
                <a:ext uri="{FF2B5EF4-FFF2-40B4-BE49-F238E27FC236}">
                  <a16:creationId xmlns:a16="http://schemas.microsoft.com/office/drawing/2014/main" id="{30CB04CE-0025-4B1F-B962-A759D179D84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id="{43F480CB-A4AF-424E-90DB-5B677403441A}"/>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3314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lete Blanc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31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F5063B-909B-4A7F-B502-78022804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027DDF1-16E2-4622-B8FD-0148CD5CE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7EA166-F18A-4D32-AA1F-AE475D4910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21B45-1703-4330-B544-825BD8F37AF2}" type="datetimeFigureOut">
              <a:rPr lang="en-US" smtClean="0"/>
              <a:pPr/>
              <a:t>2/3/2024</a:t>
            </a:fld>
            <a:endParaRPr lang="en-US"/>
          </a:p>
        </p:txBody>
      </p:sp>
      <p:sp>
        <p:nvSpPr>
          <p:cNvPr id="5" name="Footer Placeholder 4">
            <a:extLst>
              <a:ext uri="{FF2B5EF4-FFF2-40B4-BE49-F238E27FC236}">
                <a16:creationId xmlns:a16="http://schemas.microsoft.com/office/drawing/2014/main" id="{205C5379-5B41-4775-9279-F9F7608E66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A4B342-6FD5-4BB7-B9AE-3C5081C089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1F3C7-36DD-4595-AA08-2525D86280BD}" type="slidenum">
              <a:rPr lang="en-US" smtClean="0"/>
              <a:pPr/>
              <a:t>‹#›</a:t>
            </a:fld>
            <a:endParaRPr lang="en-US"/>
          </a:p>
        </p:txBody>
      </p:sp>
    </p:spTree>
    <p:extLst>
      <p:ext uri="{BB962C8B-B14F-4D97-AF65-F5344CB8AC3E}">
        <p14:creationId xmlns:p14="http://schemas.microsoft.com/office/powerpoint/2010/main" val="791954662"/>
      </p:ext>
    </p:extLst>
  </p:cSld>
  <p:clrMap bg1="lt1" tx1="dk1" bg2="lt2" tx2="dk2" accent1="accent1" accent2="accent2" accent3="accent3" accent4="accent4" accent5="accent5" accent6="accent6" hlink="hlink" folHlink="folHlink"/>
  <p:sldLayoutIdLst>
    <p:sldLayoutId id="2147483667" r:id="rId1"/>
    <p:sldLayoutId id="2147483670" r:id="rId2"/>
    <p:sldLayoutId id="2147483687" r:id="rId3"/>
    <p:sldLayoutId id="2147483688" r:id="rId4"/>
    <p:sldLayoutId id="2147483671" r:id="rId5"/>
    <p:sldLayoutId id="2147483672" r:id="rId6"/>
    <p:sldLayoutId id="2147483689" r:id="rId7"/>
    <p:sldLayoutId id="2147483690" r:id="rId8"/>
    <p:sldLayoutId id="2147483673" r:id="rId9"/>
    <p:sldLayoutId id="2147483691" r:id="rId10"/>
    <p:sldLayoutId id="2147483674" r:id="rId11"/>
    <p:sldLayoutId id="2147483676" r:id="rId12"/>
    <p:sldLayoutId id="2147483677" r:id="rId13"/>
    <p:sldLayoutId id="2147483678" r:id="rId14"/>
    <p:sldLayoutId id="2147483679" r:id="rId15"/>
    <p:sldLayoutId id="2147483681" r:id="rId16"/>
    <p:sldLayoutId id="2147483683" r:id="rId17"/>
    <p:sldLayoutId id="2147483682" r:id="rId18"/>
    <p:sldLayoutId id="2147483684" r:id="rId19"/>
    <p:sldLayoutId id="2147483685" r:id="rId20"/>
    <p:sldLayoutId id="2147483686"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anaconda.com/downloads" TargetMode="External"/><Relationship Id="rId2" Type="http://schemas.openxmlformats.org/officeDocument/2006/relationships/hyperlink" Target="https://www.python.org/downloads/"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C137D2E-F7D0-465C-8541-F4CFBBD6738F}"/>
              </a:ext>
            </a:extLst>
          </p:cNvPr>
          <p:cNvSpPr>
            <a:spLocks noGrp="1"/>
          </p:cNvSpPr>
          <p:nvPr>
            <p:ph type="body" sz="quarter" idx="11"/>
          </p:nvPr>
        </p:nvSpPr>
        <p:spPr/>
        <p:txBody>
          <a:bodyPr/>
          <a:lstStyle/>
          <a:p>
            <a:r>
              <a:rPr lang="en-IN" dirty="0" err="1"/>
              <a:t>Jayesh.vagadiya@darshan.ac.in</a:t>
            </a:r>
            <a:endParaRPr lang="en-US" dirty="0"/>
          </a:p>
        </p:txBody>
      </p:sp>
      <p:sp>
        <p:nvSpPr>
          <p:cNvPr id="11" name="Text Placeholder 10">
            <a:extLst>
              <a:ext uri="{FF2B5EF4-FFF2-40B4-BE49-F238E27FC236}">
                <a16:creationId xmlns:a16="http://schemas.microsoft.com/office/drawing/2014/main" id="{527C5C63-5136-498D-B5D5-B1F6385ED37C}"/>
              </a:ext>
            </a:extLst>
          </p:cNvPr>
          <p:cNvSpPr>
            <a:spLocks noGrp="1"/>
          </p:cNvSpPr>
          <p:nvPr>
            <p:ph type="body" sz="quarter" idx="12"/>
          </p:nvPr>
        </p:nvSpPr>
        <p:spPr/>
        <p:txBody>
          <a:bodyPr/>
          <a:lstStyle/>
          <a:p>
            <a:r>
              <a:rPr lang="en-IN" dirty="0"/>
              <a:t>9537133260</a:t>
            </a:r>
            <a:endParaRPr lang="en-US" dirty="0"/>
          </a:p>
        </p:txBody>
      </p:sp>
      <p:sp>
        <p:nvSpPr>
          <p:cNvPr id="12" name="Text Placeholder 11">
            <a:extLst>
              <a:ext uri="{FF2B5EF4-FFF2-40B4-BE49-F238E27FC236}">
                <a16:creationId xmlns:a16="http://schemas.microsoft.com/office/drawing/2014/main" id="{C4FACC96-BA70-4FDA-AB13-3B133AD498A5}"/>
              </a:ext>
            </a:extLst>
          </p:cNvPr>
          <p:cNvSpPr>
            <a:spLocks noGrp="1"/>
          </p:cNvSpPr>
          <p:nvPr>
            <p:ph type="body" sz="quarter" idx="13"/>
          </p:nvPr>
        </p:nvSpPr>
        <p:spPr/>
        <p:txBody>
          <a:bodyPr/>
          <a:lstStyle/>
          <a:p>
            <a:r>
              <a:rPr lang="en-IN" dirty="0"/>
              <a:t>Computer Engineering Department</a:t>
            </a:r>
            <a:endParaRPr lang="en-US" dirty="0"/>
          </a:p>
        </p:txBody>
      </p:sp>
      <p:sp>
        <p:nvSpPr>
          <p:cNvPr id="13" name="Text Placeholder 12">
            <a:extLst>
              <a:ext uri="{FF2B5EF4-FFF2-40B4-BE49-F238E27FC236}">
                <a16:creationId xmlns:a16="http://schemas.microsoft.com/office/drawing/2014/main" id="{03A79D48-3C85-46E3-9CAE-59240F299A25}"/>
              </a:ext>
            </a:extLst>
          </p:cNvPr>
          <p:cNvSpPr>
            <a:spLocks noGrp="1"/>
          </p:cNvSpPr>
          <p:nvPr>
            <p:ph type="body" sz="quarter" idx="14"/>
          </p:nvPr>
        </p:nvSpPr>
        <p:spPr/>
        <p:txBody>
          <a:bodyPr/>
          <a:lstStyle/>
          <a:p>
            <a:r>
              <a:rPr lang="en-IN" dirty="0"/>
              <a:t>Prof. Jayesh D. </a:t>
            </a:r>
            <a:r>
              <a:rPr lang="en-IN" dirty="0" err="1"/>
              <a:t>Vagadiya</a:t>
            </a:r>
            <a:endParaRPr lang="en-US" dirty="0"/>
          </a:p>
        </p:txBody>
      </p:sp>
      <p:sp>
        <p:nvSpPr>
          <p:cNvPr id="14" name="Text Placeholder 13">
            <a:extLst>
              <a:ext uri="{FF2B5EF4-FFF2-40B4-BE49-F238E27FC236}">
                <a16:creationId xmlns:a16="http://schemas.microsoft.com/office/drawing/2014/main" id="{062CA4D6-180D-44EB-978C-EAE6FB447DCE}"/>
              </a:ext>
            </a:extLst>
          </p:cNvPr>
          <p:cNvSpPr>
            <a:spLocks noGrp="1"/>
          </p:cNvSpPr>
          <p:nvPr>
            <p:ph type="body" sz="quarter" idx="16"/>
          </p:nvPr>
        </p:nvSpPr>
        <p:spPr/>
        <p:txBody>
          <a:bodyPr/>
          <a:lstStyle/>
          <a:p>
            <a:r>
              <a:rPr lang="en-IN" dirty="0"/>
              <a:t>Python Programming(</a:t>
            </a:r>
            <a:r>
              <a:rPr lang="en-IN" sz="1800" dirty="0">
                <a:effectLst/>
                <a:latin typeface="Roboto Condensed" panose="02000000000000000000" pitchFamily="2" charset="0"/>
              </a:rPr>
              <a:t>2101CS405</a:t>
            </a:r>
            <a:r>
              <a:rPr lang="en-IN" dirty="0"/>
              <a:t>)</a:t>
            </a:r>
            <a:endParaRPr lang="en-US" dirty="0"/>
          </a:p>
        </p:txBody>
      </p:sp>
      <p:sp>
        <p:nvSpPr>
          <p:cNvPr id="15" name="Title 1">
            <a:extLst>
              <a:ext uri="{FF2B5EF4-FFF2-40B4-BE49-F238E27FC236}">
                <a16:creationId xmlns:a16="http://schemas.microsoft.com/office/drawing/2014/main" id="{0E0A5353-D4D5-43D7-A039-6CFC6871D64F}"/>
              </a:ext>
            </a:extLst>
          </p:cNvPr>
          <p:cNvSpPr>
            <a:spLocks noGrp="1"/>
          </p:cNvSpPr>
          <p:nvPr>
            <p:ph type="ctrTitle"/>
          </p:nvPr>
        </p:nvSpPr>
        <p:spPr>
          <a:xfrm>
            <a:off x="559490" y="1122364"/>
            <a:ext cx="7035300" cy="2578780"/>
          </a:xfrm>
        </p:spPr>
        <p:txBody>
          <a:bodyPr/>
          <a:lstStyle/>
          <a:p>
            <a:r>
              <a:rPr lang="en-US" sz="4800" b="0" dirty="0">
                <a:latin typeface="Roboto Condensed Light" panose="02000000000000000000" pitchFamily="2" charset="0"/>
                <a:ea typeface="Roboto Condensed Light" panose="02000000000000000000" pitchFamily="2" charset="0"/>
              </a:rPr>
              <a:t>Unit-01</a:t>
            </a:r>
            <a:r>
              <a:rPr lang="en-US" dirty="0"/>
              <a:t> </a:t>
            </a:r>
            <a:br>
              <a:rPr lang="en-US" dirty="0"/>
            </a:br>
            <a:r>
              <a:rPr lang="en-US" dirty="0"/>
              <a:t>Introduction to Python, Object and Data Structure</a:t>
            </a:r>
            <a:br>
              <a:rPr lang="en-US" dirty="0"/>
            </a:br>
            <a:endParaRPr lang="en-US" dirty="0"/>
          </a:p>
        </p:txBody>
      </p:sp>
      <p:pic>
        <p:nvPicPr>
          <p:cNvPr id="5" name="Picture Placeholder 4">
            <a:extLst>
              <a:ext uri="{FF2B5EF4-FFF2-40B4-BE49-F238E27FC236}">
                <a16:creationId xmlns:a16="http://schemas.microsoft.com/office/drawing/2014/main" id="{A161DE45-276D-7849-BC99-BAB0D00EC127}"/>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436520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Installing Python</a:t>
            </a:r>
            <a:endParaRPr lang="en-US" dirty="0"/>
          </a:p>
        </p:txBody>
      </p:sp>
      <p:sp>
        <p:nvSpPr>
          <p:cNvPr id="3" name="Content Placeholder 2"/>
          <p:cNvSpPr>
            <a:spLocks noGrp="1"/>
          </p:cNvSpPr>
          <p:nvPr>
            <p:ph idx="1"/>
          </p:nvPr>
        </p:nvSpPr>
        <p:spPr/>
        <p:txBody>
          <a:bodyPr/>
          <a:lstStyle/>
          <a:p>
            <a:r>
              <a:rPr lang="en-IN" dirty="0">
                <a:solidFill>
                  <a:srgbClr val="C00000"/>
                </a:solidFill>
              </a:rPr>
              <a:t>For Windows &amp; Mac: </a:t>
            </a:r>
          </a:p>
          <a:p>
            <a:pPr lvl="1"/>
            <a:r>
              <a:rPr lang="en-IN" dirty="0"/>
              <a:t>To install python in windows you need to download installable file from </a:t>
            </a:r>
            <a:r>
              <a:rPr lang="en-US" dirty="0">
                <a:hlinkClick r:id="rId2"/>
              </a:rPr>
              <a:t>https://www.python.org/downloads/</a:t>
            </a:r>
            <a:r>
              <a:rPr lang="en-US" dirty="0"/>
              <a:t> </a:t>
            </a:r>
          </a:p>
          <a:p>
            <a:pPr lvl="1"/>
            <a:r>
              <a:rPr lang="en-IN" dirty="0"/>
              <a:t>After downloading the installable file you need to execute the file.</a:t>
            </a:r>
          </a:p>
          <a:p>
            <a:r>
              <a:rPr lang="en-IN" dirty="0">
                <a:solidFill>
                  <a:srgbClr val="C00000"/>
                </a:solidFill>
              </a:rPr>
              <a:t>For Linux :</a:t>
            </a:r>
          </a:p>
          <a:p>
            <a:pPr lvl="1"/>
            <a:r>
              <a:rPr lang="en-IN" dirty="0"/>
              <a:t>For </a:t>
            </a:r>
            <a:r>
              <a:rPr lang="en-IN" dirty="0" err="1"/>
              <a:t>ubuntu</a:t>
            </a:r>
            <a:r>
              <a:rPr lang="en-IN" dirty="0"/>
              <a:t> 16.10 or newer </a:t>
            </a:r>
          </a:p>
          <a:p>
            <a:pPr lvl="2"/>
            <a:r>
              <a:rPr lang="en-US" dirty="0" err="1"/>
              <a:t>sudo</a:t>
            </a:r>
            <a:r>
              <a:rPr lang="en-US" dirty="0"/>
              <a:t> apt-get update </a:t>
            </a:r>
          </a:p>
          <a:p>
            <a:pPr lvl="2"/>
            <a:r>
              <a:rPr lang="en-US" dirty="0" err="1"/>
              <a:t>sudo</a:t>
            </a:r>
            <a:r>
              <a:rPr lang="en-US" dirty="0"/>
              <a:t> apt-get install python3.8</a:t>
            </a:r>
            <a:endParaRPr lang="en-IN" dirty="0"/>
          </a:p>
          <a:p>
            <a:r>
              <a:rPr lang="en-IN" dirty="0">
                <a:solidFill>
                  <a:srgbClr val="C00000"/>
                </a:solidFill>
              </a:rPr>
              <a:t>To verify the installation </a:t>
            </a:r>
          </a:p>
          <a:p>
            <a:pPr lvl="1"/>
            <a:r>
              <a:rPr lang="en-IN" dirty="0"/>
              <a:t>Windows	: </a:t>
            </a:r>
          </a:p>
          <a:p>
            <a:pPr lvl="2"/>
            <a:r>
              <a:rPr lang="en-IN" dirty="0"/>
              <a:t>python --version</a:t>
            </a:r>
          </a:p>
          <a:p>
            <a:pPr lvl="1"/>
            <a:r>
              <a:rPr lang="en-IN" dirty="0"/>
              <a:t>Linux : </a:t>
            </a:r>
          </a:p>
          <a:p>
            <a:pPr lvl="2"/>
            <a:r>
              <a:rPr lang="en-IN" b="1" dirty="0"/>
              <a:t>python</a:t>
            </a:r>
            <a:r>
              <a:rPr lang="en-IN" b="1" dirty="0">
                <a:solidFill>
                  <a:srgbClr val="FF0000"/>
                </a:solidFill>
              </a:rPr>
              <a:t>3</a:t>
            </a:r>
            <a:r>
              <a:rPr lang="en-IN" dirty="0"/>
              <a:t> --version (</a:t>
            </a:r>
            <a:r>
              <a:rPr lang="en-IN" dirty="0" err="1"/>
              <a:t>linux</a:t>
            </a:r>
            <a:r>
              <a:rPr lang="en-IN" dirty="0"/>
              <a:t> might have python2 already installed, you can check python 2 using </a:t>
            </a:r>
            <a:r>
              <a:rPr lang="en-IN" b="1" dirty="0"/>
              <a:t>python --version</a:t>
            </a:r>
            <a:r>
              <a:rPr lang="en-IN" dirty="0"/>
              <a:t>)</a:t>
            </a:r>
          </a:p>
          <a:p>
            <a:r>
              <a:rPr lang="en-IN" dirty="0">
                <a:solidFill>
                  <a:srgbClr val="C00000"/>
                </a:solidFill>
              </a:rPr>
              <a:t>Alternatively we can use anaconda distribution for the python installation</a:t>
            </a:r>
          </a:p>
          <a:p>
            <a:pPr lvl="1"/>
            <a:r>
              <a:rPr lang="en-US" dirty="0">
                <a:hlinkClick r:id="rId3"/>
              </a:rPr>
              <a:t>http://anaconda.com/downloads</a:t>
            </a:r>
            <a:endParaRPr lang="en-US" dirty="0"/>
          </a:p>
          <a:p>
            <a:pPr lvl="1"/>
            <a:r>
              <a:rPr lang="en-IN" dirty="0"/>
              <a:t>Anaconda comes with many useful inbuilt libraries.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3" end="1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42150-EE49-3A42-AD1E-CC8F9572003D}"/>
              </a:ext>
            </a:extLst>
          </p:cNvPr>
          <p:cNvSpPr>
            <a:spLocks noGrp="1"/>
          </p:cNvSpPr>
          <p:nvPr>
            <p:ph type="title"/>
          </p:nvPr>
        </p:nvSpPr>
        <p:spPr/>
        <p:txBody>
          <a:bodyPr/>
          <a:lstStyle/>
          <a:p>
            <a:r>
              <a:rPr lang="en-US" dirty="0"/>
              <a:t>Step – 1 open </a:t>
            </a:r>
            <a:r>
              <a:rPr lang="en-US" dirty="0" err="1"/>
              <a:t>python.org</a:t>
            </a:r>
            <a:endParaRPr lang="en-US" dirty="0"/>
          </a:p>
        </p:txBody>
      </p:sp>
      <p:pic>
        <p:nvPicPr>
          <p:cNvPr id="5" name="Picture 4">
            <a:extLst>
              <a:ext uri="{FF2B5EF4-FFF2-40B4-BE49-F238E27FC236}">
                <a16:creationId xmlns:a16="http://schemas.microsoft.com/office/drawing/2014/main" id="{07E07EB9-327D-984E-89F2-C3ACCC1AFB6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2234" y="968179"/>
            <a:ext cx="9578898" cy="4921642"/>
          </a:xfrm>
          <a:prstGeom prst="rect">
            <a:avLst/>
          </a:prstGeom>
        </p:spPr>
      </p:pic>
    </p:spTree>
    <p:extLst>
      <p:ext uri="{BB962C8B-B14F-4D97-AF65-F5344CB8AC3E}">
        <p14:creationId xmlns:p14="http://schemas.microsoft.com/office/powerpoint/2010/main" val="984566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F779-564C-074E-8E3B-A9B66697AE80}"/>
              </a:ext>
            </a:extLst>
          </p:cNvPr>
          <p:cNvSpPr>
            <a:spLocks noGrp="1"/>
          </p:cNvSpPr>
          <p:nvPr>
            <p:ph type="title"/>
          </p:nvPr>
        </p:nvSpPr>
        <p:spPr/>
        <p:txBody>
          <a:bodyPr/>
          <a:lstStyle/>
          <a:p>
            <a:r>
              <a:rPr lang="en-US" dirty="0"/>
              <a:t>Step-2 </a:t>
            </a:r>
            <a:r>
              <a:rPr lang="en-US" dirty="0" err="1"/>
              <a:t>goto</a:t>
            </a:r>
            <a:r>
              <a:rPr lang="en-US" dirty="0"/>
              <a:t> download the python version (exe file)</a:t>
            </a:r>
          </a:p>
        </p:txBody>
      </p:sp>
      <p:pic>
        <p:nvPicPr>
          <p:cNvPr id="5" name="Content Placeholder 4">
            <a:extLst>
              <a:ext uri="{FF2B5EF4-FFF2-40B4-BE49-F238E27FC236}">
                <a16:creationId xmlns:a16="http://schemas.microsoft.com/office/drawing/2014/main" id="{9D102BA2-C7F3-784E-9720-481E14CCED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5884" y="897054"/>
            <a:ext cx="8277033" cy="4321175"/>
          </a:xfrm>
        </p:spPr>
      </p:pic>
    </p:spTree>
    <p:extLst>
      <p:ext uri="{BB962C8B-B14F-4D97-AF65-F5344CB8AC3E}">
        <p14:creationId xmlns:p14="http://schemas.microsoft.com/office/powerpoint/2010/main" val="4013000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6A0DC-608F-8D4C-A52F-30C0584834E4}"/>
              </a:ext>
            </a:extLst>
          </p:cNvPr>
          <p:cNvSpPr>
            <a:spLocks noGrp="1"/>
          </p:cNvSpPr>
          <p:nvPr>
            <p:ph type="title"/>
          </p:nvPr>
        </p:nvSpPr>
        <p:spPr/>
        <p:txBody>
          <a:bodyPr/>
          <a:lstStyle/>
          <a:p>
            <a:r>
              <a:rPr lang="en-US" dirty="0"/>
              <a:t>Step – 3 run exe and select Customize Installation </a:t>
            </a:r>
          </a:p>
        </p:txBody>
      </p:sp>
      <p:pic>
        <p:nvPicPr>
          <p:cNvPr id="5" name="Content Placeholder 4">
            <a:extLst>
              <a:ext uri="{FF2B5EF4-FFF2-40B4-BE49-F238E27FC236}">
                <a16:creationId xmlns:a16="http://schemas.microsoft.com/office/drawing/2014/main" id="{793F3F34-6E43-5F4F-8353-69328FAA35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233" y="941659"/>
            <a:ext cx="6937396" cy="4321175"/>
          </a:xfrm>
        </p:spPr>
      </p:pic>
    </p:spTree>
    <p:extLst>
      <p:ext uri="{BB962C8B-B14F-4D97-AF65-F5344CB8AC3E}">
        <p14:creationId xmlns:p14="http://schemas.microsoft.com/office/powerpoint/2010/main" val="3315019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CA969-B983-D448-974C-6C1D78B25AF3}"/>
              </a:ext>
            </a:extLst>
          </p:cNvPr>
          <p:cNvSpPr>
            <a:spLocks noGrp="1"/>
          </p:cNvSpPr>
          <p:nvPr>
            <p:ph type="title"/>
          </p:nvPr>
        </p:nvSpPr>
        <p:spPr/>
        <p:txBody>
          <a:bodyPr/>
          <a:lstStyle/>
          <a:p>
            <a:r>
              <a:rPr lang="en-US" dirty="0"/>
              <a:t>Step – 4 select all option features</a:t>
            </a:r>
          </a:p>
        </p:txBody>
      </p:sp>
      <p:pic>
        <p:nvPicPr>
          <p:cNvPr id="5" name="Content Placeholder 4">
            <a:extLst>
              <a:ext uri="{FF2B5EF4-FFF2-40B4-BE49-F238E27FC236}">
                <a16:creationId xmlns:a16="http://schemas.microsoft.com/office/drawing/2014/main" id="{DBA0C96E-95C0-194B-A7DC-7C267D9145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166" y="930507"/>
            <a:ext cx="6983416" cy="4321175"/>
          </a:xfrm>
        </p:spPr>
      </p:pic>
    </p:spTree>
    <p:extLst>
      <p:ext uri="{BB962C8B-B14F-4D97-AF65-F5344CB8AC3E}">
        <p14:creationId xmlns:p14="http://schemas.microsoft.com/office/powerpoint/2010/main" val="61897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69123-ADD8-1A40-A647-586EE4F13570}"/>
              </a:ext>
            </a:extLst>
          </p:cNvPr>
          <p:cNvSpPr>
            <a:spLocks noGrp="1"/>
          </p:cNvSpPr>
          <p:nvPr>
            <p:ph type="title"/>
          </p:nvPr>
        </p:nvSpPr>
        <p:spPr/>
        <p:txBody>
          <a:bodyPr/>
          <a:lstStyle/>
          <a:p>
            <a:r>
              <a:rPr lang="en-US" dirty="0"/>
              <a:t>Step – 5 Select advanced options</a:t>
            </a:r>
          </a:p>
        </p:txBody>
      </p:sp>
      <p:pic>
        <p:nvPicPr>
          <p:cNvPr id="5" name="Content Placeholder 4">
            <a:extLst>
              <a:ext uri="{FF2B5EF4-FFF2-40B4-BE49-F238E27FC236}">
                <a16:creationId xmlns:a16="http://schemas.microsoft.com/office/drawing/2014/main" id="{C43826B3-A19F-2D48-A28C-2AB653ADBF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4499" y="919356"/>
            <a:ext cx="6992446" cy="4321175"/>
          </a:xfrm>
        </p:spPr>
      </p:pic>
    </p:spTree>
    <p:extLst>
      <p:ext uri="{BB962C8B-B14F-4D97-AF65-F5344CB8AC3E}">
        <p14:creationId xmlns:p14="http://schemas.microsoft.com/office/powerpoint/2010/main" val="143304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30E43-DB05-0A4E-8ED9-24337DC1C1DE}"/>
              </a:ext>
            </a:extLst>
          </p:cNvPr>
          <p:cNvSpPr>
            <a:spLocks noGrp="1"/>
          </p:cNvSpPr>
          <p:nvPr>
            <p:ph type="title"/>
          </p:nvPr>
        </p:nvSpPr>
        <p:spPr/>
        <p:txBody>
          <a:bodyPr>
            <a:normAutofit/>
          </a:bodyPr>
          <a:lstStyle/>
          <a:p>
            <a:r>
              <a:rPr lang="en-US" dirty="0"/>
              <a:t>Step – 5 installation Completed</a:t>
            </a:r>
          </a:p>
        </p:txBody>
      </p:sp>
      <p:pic>
        <p:nvPicPr>
          <p:cNvPr id="5" name="Picture 4">
            <a:extLst>
              <a:ext uri="{FF2B5EF4-FFF2-40B4-BE49-F238E27FC236}">
                <a16:creationId xmlns:a16="http://schemas.microsoft.com/office/drawing/2014/main" id="{E4863F58-D36B-0349-A0A6-A415D4343C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 y="890306"/>
            <a:ext cx="7987216" cy="4880449"/>
          </a:xfrm>
          <a:prstGeom prst="rect">
            <a:avLst/>
          </a:prstGeom>
        </p:spPr>
      </p:pic>
    </p:spTree>
    <p:extLst>
      <p:ext uri="{BB962C8B-B14F-4D97-AF65-F5344CB8AC3E}">
        <p14:creationId xmlns:p14="http://schemas.microsoft.com/office/powerpoint/2010/main" val="20601391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Hello World using Python</a:t>
            </a:r>
            <a:endParaRPr lang="en-US" dirty="0"/>
          </a:p>
        </p:txBody>
      </p:sp>
      <p:sp>
        <p:nvSpPr>
          <p:cNvPr id="3" name="Content Placeholder 2"/>
          <p:cNvSpPr>
            <a:spLocks noGrp="1"/>
          </p:cNvSpPr>
          <p:nvPr>
            <p:ph idx="1"/>
          </p:nvPr>
        </p:nvSpPr>
        <p:spPr/>
        <p:txBody>
          <a:bodyPr/>
          <a:lstStyle/>
          <a:p>
            <a:r>
              <a:rPr lang="en-IN" dirty="0"/>
              <a:t>To write python programs, we can use any text editors or IDE (Integrated Development Environment), Initially we are going to use Visual Studio Code.</a:t>
            </a:r>
          </a:p>
          <a:p>
            <a:r>
              <a:rPr lang="en-IN" dirty="0"/>
              <a:t>Create new file in editor, save it as </a:t>
            </a:r>
            <a:r>
              <a:rPr lang="en-IN" b="1" dirty="0"/>
              <a:t>first</a:t>
            </a:r>
            <a:r>
              <a:rPr lang="en-IN" b="1" dirty="0">
                <a:solidFill>
                  <a:srgbClr val="FF0000"/>
                </a:solidFill>
              </a:rPr>
              <a:t>.py </a:t>
            </a:r>
            <a:r>
              <a:rPr lang="en-IN" dirty="0"/>
              <a:t>(Extensions for python programs will be .</a:t>
            </a:r>
            <a:r>
              <a:rPr lang="en-IN" dirty="0" err="1"/>
              <a:t>py</a:t>
            </a:r>
            <a:r>
              <a:rPr lang="en-IN" dirty="0"/>
              <a:t>)</a:t>
            </a:r>
          </a:p>
          <a:p>
            <a:endParaRPr lang="en-IN" dirty="0"/>
          </a:p>
          <a:p>
            <a:endParaRPr lang="en-IN" dirty="0"/>
          </a:p>
          <a:p>
            <a:r>
              <a:rPr lang="en-IN" dirty="0"/>
              <a:t>To run the python file open command prompt and change directory to where your python file is</a:t>
            </a:r>
          </a:p>
          <a:p>
            <a:endParaRPr lang="en-IN" dirty="0"/>
          </a:p>
          <a:p>
            <a:endParaRPr lang="en-IN" dirty="0"/>
          </a:p>
          <a:p>
            <a:r>
              <a:rPr lang="en-IN" dirty="0"/>
              <a:t>Next, run python command (python filename.py)</a:t>
            </a:r>
          </a:p>
        </p:txBody>
      </p:sp>
      <p:pic>
        <p:nvPicPr>
          <p:cNvPr id="30723" name="Picture 3"/>
          <p:cNvPicPr>
            <a:picLocks noChangeAspect="1" noChangeArrowheads="1"/>
          </p:cNvPicPr>
          <p:nvPr/>
        </p:nvPicPr>
        <p:blipFill>
          <a:blip r:embed="rId2" cstate="print"/>
          <a:srcRect/>
          <a:stretch>
            <a:fillRect/>
          </a:stretch>
        </p:blipFill>
        <p:spPr bwMode="auto">
          <a:xfrm>
            <a:off x="981605" y="3418497"/>
            <a:ext cx="4047596" cy="973649"/>
          </a:xfrm>
          <a:prstGeom prst="rect">
            <a:avLst/>
          </a:prstGeom>
          <a:noFill/>
          <a:ln w="9525">
            <a:noFill/>
            <a:miter lim="800000"/>
            <a:headEnd/>
            <a:tailEnd/>
          </a:ln>
        </p:spPr>
      </p:pic>
      <p:pic>
        <p:nvPicPr>
          <p:cNvPr id="30725" name="Picture 5"/>
          <p:cNvPicPr>
            <a:picLocks noChangeAspect="1" noChangeArrowheads="1"/>
          </p:cNvPicPr>
          <p:nvPr/>
        </p:nvPicPr>
        <p:blipFill>
          <a:blip r:embed="rId3" cstate="print"/>
          <a:srcRect/>
          <a:stretch>
            <a:fillRect/>
          </a:stretch>
        </p:blipFill>
        <p:spPr bwMode="auto">
          <a:xfrm>
            <a:off x="965197" y="4802189"/>
            <a:ext cx="5386917" cy="503410"/>
          </a:xfrm>
          <a:prstGeom prst="rect">
            <a:avLst/>
          </a:prstGeom>
          <a:noFill/>
          <a:ln w="9525">
            <a:noFill/>
            <a:miter lim="800000"/>
            <a:headEnd/>
            <a:tailEnd/>
          </a:ln>
        </p:spPr>
      </p:pic>
      <p:sp>
        <p:nvSpPr>
          <p:cNvPr id="8" name="Rectangle 7">
            <a:extLst>
              <a:ext uri="{FF2B5EF4-FFF2-40B4-BE49-F238E27FC236}">
                <a16:creationId xmlns:a16="http://schemas.microsoft.com/office/drawing/2014/main" id="{D456EBDA-49A4-A843-A786-6989C63A54AA}"/>
              </a:ext>
            </a:extLst>
          </p:cNvPr>
          <p:cNvSpPr/>
          <p:nvPr/>
        </p:nvSpPr>
        <p:spPr>
          <a:xfrm>
            <a:off x="1515509" y="2431038"/>
            <a:ext cx="4034391" cy="33855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print(</a:t>
            </a:r>
            <a:r>
              <a:rPr lang="en-US" sz="1600" dirty="0">
                <a:solidFill>
                  <a:srgbClr val="A31515"/>
                </a:solidFill>
                <a:latin typeface="Consolas"/>
              </a:rPr>
              <a:t>"Hello World from python"</a:t>
            </a:r>
            <a:r>
              <a:rPr lang="en-US" sz="1600" dirty="0">
                <a:solidFill>
                  <a:srgbClr val="000000"/>
                </a:solidFill>
                <a:latin typeface="Consolas"/>
              </a:rPr>
              <a:t>)</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id="{35F9F4A0-4592-C04D-B2D0-0BF66A3BFA20}"/>
              </a:ext>
            </a:extLst>
          </p:cNvPr>
          <p:cNvSpPr/>
          <p:nvPr/>
        </p:nvSpPr>
        <p:spPr>
          <a:xfrm>
            <a:off x="1015516" y="243103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1" name="Rectangle: Top Corners Rounded 6">
            <a:extLst>
              <a:ext uri="{FF2B5EF4-FFF2-40B4-BE49-F238E27FC236}">
                <a16:creationId xmlns:a16="http://schemas.microsoft.com/office/drawing/2014/main" id="{0336C271-A2A3-9445-9946-5006F0A250F4}"/>
              </a:ext>
            </a:extLst>
          </p:cNvPr>
          <p:cNvSpPr/>
          <p:nvPr/>
        </p:nvSpPr>
        <p:spPr>
          <a:xfrm>
            <a:off x="1015516" y="21018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first.py</a:t>
            </a:r>
          </a:p>
        </p:txBody>
      </p:sp>
      <p:sp>
        <p:nvSpPr>
          <p:cNvPr id="10" name="Line Callout 1 9"/>
          <p:cNvSpPr/>
          <p:nvPr/>
        </p:nvSpPr>
        <p:spPr>
          <a:xfrm>
            <a:off x="5884333" y="2040468"/>
            <a:ext cx="4495800" cy="626533"/>
          </a:xfrm>
          <a:prstGeom prst="borderCallout1">
            <a:avLst>
              <a:gd name="adj1" fmla="val 53885"/>
              <a:gd name="adj2" fmla="val -612"/>
              <a:gd name="adj3" fmla="val 89527"/>
              <a:gd name="adj4" fmla="val -1479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Python line does not end with </a:t>
            </a:r>
            <a:r>
              <a:rPr lang="en-IN" b="1" dirty="0">
                <a:solidFill>
                  <a:srgbClr val="FF0000"/>
                </a:solidFill>
              </a:rPr>
              <a: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0"/>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07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7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build="p" animBg="1"/>
      <p:bldP spid="9" grpId="0" animBg="1"/>
      <p:bldP spid="11" grpId="0" animBg="1"/>
      <p:bldP spid="10" grpId="0" animBg="1"/>
      <p:bldP spid="10"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2B39-49AA-CB4F-9792-AC1F5B051EE8}"/>
              </a:ext>
            </a:extLst>
          </p:cNvPr>
          <p:cNvSpPr>
            <a:spLocks noGrp="1"/>
          </p:cNvSpPr>
          <p:nvPr>
            <p:ph type="title"/>
          </p:nvPr>
        </p:nvSpPr>
        <p:spPr/>
        <p:txBody>
          <a:bodyPr/>
          <a:lstStyle/>
          <a:p>
            <a:r>
              <a:rPr lang="en-US" dirty="0"/>
              <a:t>Indentation in python</a:t>
            </a:r>
          </a:p>
        </p:txBody>
      </p:sp>
      <p:sp>
        <p:nvSpPr>
          <p:cNvPr id="3" name="Content Placeholder 2">
            <a:extLst>
              <a:ext uri="{FF2B5EF4-FFF2-40B4-BE49-F238E27FC236}">
                <a16:creationId xmlns:a16="http://schemas.microsoft.com/office/drawing/2014/main" id="{256112FE-BC6B-D149-963D-833B6B7C7839}"/>
              </a:ext>
            </a:extLst>
          </p:cNvPr>
          <p:cNvSpPr>
            <a:spLocks noGrp="1"/>
          </p:cNvSpPr>
          <p:nvPr>
            <p:ph idx="1"/>
          </p:nvPr>
        </p:nvSpPr>
        <p:spPr/>
        <p:txBody>
          <a:bodyPr/>
          <a:lstStyle/>
          <a:p>
            <a:r>
              <a:rPr lang="en-US" dirty="0"/>
              <a:t>Indentation in general means </a:t>
            </a:r>
            <a:r>
              <a:rPr lang="en-US" dirty="0">
                <a:solidFill>
                  <a:srgbClr val="C00000"/>
                </a:solidFill>
              </a:rPr>
              <a:t>indenting words or spaces or lines </a:t>
            </a:r>
            <a:r>
              <a:rPr lang="en-US" dirty="0"/>
              <a:t>in the document to follow the styling rule for documentation</a:t>
            </a:r>
          </a:p>
          <a:p>
            <a:r>
              <a:rPr lang="en-US" dirty="0"/>
              <a:t>Indentation in Python refers to the </a:t>
            </a:r>
            <a:r>
              <a:rPr lang="en-US" dirty="0">
                <a:solidFill>
                  <a:srgbClr val="C00000"/>
                </a:solidFill>
              </a:rPr>
              <a:t>(spaces and tabs) </a:t>
            </a:r>
            <a:r>
              <a:rPr lang="en-US" dirty="0"/>
              <a:t>that are used at the beginning of a statement. </a:t>
            </a:r>
          </a:p>
          <a:p>
            <a:r>
              <a:rPr lang="en-US" dirty="0"/>
              <a:t>The statements with the </a:t>
            </a:r>
            <a:r>
              <a:rPr lang="en-US" dirty="0">
                <a:solidFill>
                  <a:srgbClr val="C00000"/>
                </a:solidFill>
              </a:rPr>
              <a:t>same indentation </a:t>
            </a:r>
            <a:r>
              <a:rPr lang="en-US" dirty="0"/>
              <a:t>belong to the </a:t>
            </a:r>
            <a:r>
              <a:rPr lang="en-US" dirty="0">
                <a:solidFill>
                  <a:srgbClr val="C00000"/>
                </a:solidFill>
              </a:rPr>
              <a:t>same group </a:t>
            </a:r>
            <a:r>
              <a:rPr lang="en-US" dirty="0"/>
              <a:t>called a suite. </a:t>
            </a:r>
            <a:endParaRPr lang="en-IN" dirty="0"/>
          </a:p>
          <a:p>
            <a:r>
              <a:rPr lang="en-US" dirty="0"/>
              <a:t>In many different programming languages like C, C++, Java, etc. use flower </a:t>
            </a:r>
            <a:r>
              <a:rPr lang="en-US" dirty="0">
                <a:solidFill>
                  <a:srgbClr val="C00000"/>
                </a:solidFill>
              </a:rPr>
              <a:t>brackets or braces {}</a:t>
            </a:r>
            <a:r>
              <a:rPr lang="en-US" dirty="0"/>
              <a:t> to define or to identify a block of code in the program, whereas in Python, it is done using the </a:t>
            </a:r>
            <a:r>
              <a:rPr lang="en-US" dirty="0">
                <a:solidFill>
                  <a:srgbClr val="C00000"/>
                </a:solidFill>
              </a:rPr>
              <a:t>spaces or tabs</a:t>
            </a:r>
            <a:r>
              <a:rPr lang="en-US" dirty="0"/>
              <a:t>, which is known as </a:t>
            </a:r>
            <a:r>
              <a:rPr lang="en-US" dirty="0">
                <a:solidFill>
                  <a:srgbClr val="C00000"/>
                </a:solidFill>
              </a:rPr>
              <a:t>indentation</a:t>
            </a:r>
            <a:r>
              <a:rPr lang="en-US" dirty="0"/>
              <a:t> and also it is generally known as </a:t>
            </a:r>
            <a:r>
              <a:rPr lang="en-US" dirty="0">
                <a:solidFill>
                  <a:srgbClr val="C00000"/>
                </a:solidFill>
              </a:rPr>
              <a:t>4 space rule </a:t>
            </a:r>
            <a:r>
              <a:rPr lang="en-US" dirty="0"/>
              <a:t>in Pep8 documentation of rules for styling and designing the code for Python.</a:t>
            </a:r>
          </a:p>
          <a:p>
            <a:endParaRPr lang="en-US" dirty="0"/>
          </a:p>
        </p:txBody>
      </p:sp>
      <p:sp>
        <p:nvSpPr>
          <p:cNvPr id="4" name="Rectangle 3">
            <a:extLst>
              <a:ext uri="{FF2B5EF4-FFF2-40B4-BE49-F238E27FC236}">
                <a16:creationId xmlns:a16="http://schemas.microsoft.com/office/drawing/2014/main" id="{1DC41F98-171C-F049-B94D-01AB8E4006F0}"/>
              </a:ext>
            </a:extLst>
          </p:cNvPr>
          <p:cNvSpPr/>
          <p:nvPr/>
        </p:nvSpPr>
        <p:spPr>
          <a:xfrm>
            <a:off x="969099" y="4844142"/>
            <a:ext cx="2721955" cy="1323439"/>
          </a:xfrm>
          <a:prstGeom prst="rect">
            <a:avLst/>
          </a:prstGeom>
          <a:solidFill>
            <a:schemeClr val="bg1">
              <a:lumMod val="95000"/>
            </a:schemeClr>
          </a:solidFill>
          <a:ln>
            <a:noFill/>
          </a:ln>
        </p:spPr>
        <p:txBody>
          <a:bodyPr wrap="square">
            <a:spAutoFit/>
          </a:bodyPr>
          <a:lstStyle/>
          <a:p>
            <a:r>
              <a:rPr lang="en-IN" sz="1600" dirty="0">
                <a:solidFill>
                  <a:srgbClr val="0000FF"/>
                </a:solidFill>
                <a:latin typeface="Menlo" panose="020B0609030804020204" pitchFamily="49" charset="0"/>
              </a:rPr>
              <a:t>if</a:t>
            </a:r>
            <a:r>
              <a:rPr lang="en-IN" sz="1600" dirty="0">
                <a:solidFill>
                  <a:srgbClr val="000000"/>
                </a:solidFill>
                <a:latin typeface="Menlo" panose="020B0609030804020204" pitchFamily="49" charset="0"/>
              </a:rPr>
              <a:t> Condition:</a:t>
            </a:r>
          </a:p>
          <a:p>
            <a:r>
              <a:rPr lang="en-IN" sz="1600" dirty="0">
                <a:solidFill>
                  <a:srgbClr val="000000"/>
                </a:solidFill>
                <a:latin typeface="Menlo" panose="020B0609030804020204" pitchFamily="49" charset="0"/>
              </a:rPr>
              <a:t>    print(</a:t>
            </a:r>
            <a:r>
              <a:rPr lang="en-IN" sz="1600" dirty="0">
                <a:solidFill>
                  <a:srgbClr val="A31515"/>
                </a:solidFill>
                <a:latin typeface="Menlo" panose="020B0609030804020204" pitchFamily="49" charset="0"/>
              </a:rPr>
              <a:t>"True"</a:t>
            </a:r>
            <a:r>
              <a:rPr lang="en-IN" sz="1600" dirty="0">
                <a:solidFill>
                  <a:srgbClr val="000000"/>
                </a:solidFill>
                <a:latin typeface="Menlo" panose="020B0609030804020204" pitchFamily="49" charset="0"/>
              </a:rPr>
              <a:t>)</a:t>
            </a:r>
          </a:p>
          <a:p>
            <a:r>
              <a:rPr lang="en-IN" sz="1600" dirty="0">
                <a:solidFill>
                  <a:srgbClr val="0000FF"/>
                </a:solidFill>
                <a:latin typeface="Menlo" panose="020B0609030804020204" pitchFamily="49" charset="0"/>
              </a:rPr>
              <a:t> else</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    print(</a:t>
            </a:r>
            <a:r>
              <a:rPr lang="en-IN" sz="1600" dirty="0">
                <a:solidFill>
                  <a:srgbClr val="A31515"/>
                </a:solidFill>
                <a:latin typeface="Menlo" panose="020B0609030804020204" pitchFamily="49" charset="0"/>
              </a:rPr>
              <a:t>"False"</a:t>
            </a:r>
            <a:r>
              <a:rPr lang="en-IN" sz="1600" dirty="0">
                <a:solidFill>
                  <a:srgbClr val="000000"/>
                </a:solidFill>
                <a:latin typeface="Menlo" panose="020B0609030804020204" pitchFamily="49" charset="0"/>
              </a:rPr>
              <a:t>)</a:t>
            </a:r>
          </a:p>
          <a:p>
            <a:endParaRPr lang="en-IN" sz="1600" dirty="0">
              <a:solidFill>
                <a:srgbClr val="000000"/>
              </a:solidFill>
              <a:latin typeface="Menlo" panose="020B0609030804020204" pitchFamily="49" charset="0"/>
            </a:endParaRPr>
          </a:p>
        </p:txBody>
      </p:sp>
      <p:sp>
        <p:nvSpPr>
          <p:cNvPr id="5" name="Rectangle 4">
            <a:extLst>
              <a:ext uri="{FF2B5EF4-FFF2-40B4-BE49-F238E27FC236}">
                <a16:creationId xmlns:a16="http://schemas.microsoft.com/office/drawing/2014/main" id="{F4DE6E85-8CBB-9D49-B753-6D6F6A54C3B4}"/>
              </a:ext>
            </a:extLst>
          </p:cNvPr>
          <p:cNvSpPr/>
          <p:nvPr/>
        </p:nvSpPr>
        <p:spPr>
          <a:xfrm>
            <a:off x="469106" y="4844142"/>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id="{96E7C351-8E9D-A643-96D0-723972564798}"/>
              </a:ext>
            </a:extLst>
          </p:cNvPr>
          <p:cNvSpPr/>
          <p:nvPr/>
        </p:nvSpPr>
        <p:spPr>
          <a:xfrm>
            <a:off x="469106" y="451495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Example.py</a:t>
            </a:r>
            <a:endParaRPr lang="en-US" sz="1600" dirty="0">
              <a:solidFill>
                <a:schemeClr val="bg1"/>
              </a:solidFill>
            </a:endParaRPr>
          </a:p>
        </p:txBody>
      </p:sp>
      <p:sp>
        <p:nvSpPr>
          <p:cNvPr id="7" name="Line Callout 1 6">
            <a:extLst>
              <a:ext uri="{FF2B5EF4-FFF2-40B4-BE49-F238E27FC236}">
                <a16:creationId xmlns:a16="http://schemas.microsoft.com/office/drawing/2014/main" id="{CEFEDD48-434B-B64B-8342-9C23C8980A0E}"/>
              </a:ext>
            </a:extLst>
          </p:cNvPr>
          <p:cNvSpPr/>
          <p:nvPr/>
        </p:nvSpPr>
        <p:spPr>
          <a:xfrm>
            <a:off x="5003387" y="4962087"/>
            <a:ext cx="4495800" cy="626533"/>
          </a:xfrm>
          <a:prstGeom prst="borderCallout1">
            <a:avLst>
              <a:gd name="adj1" fmla="val 53885"/>
              <a:gd name="adj2" fmla="val -612"/>
              <a:gd name="adj3" fmla="val 82408"/>
              <a:gd name="adj4" fmla="val -7060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IndentationError</a:t>
            </a:r>
            <a:r>
              <a:rPr lang="en-US" dirty="0">
                <a:solidFill>
                  <a:schemeClr val="tx1"/>
                </a:solidFill>
              </a:rPr>
              <a:t>: unindent does not match any outer indentation level</a:t>
            </a:r>
          </a:p>
        </p:txBody>
      </p:sp>
    </p:spTree>
    <p:extLst>
      <p:ext uri="{BB962C8B-B14F-4D97-AF65-F5344CB8AC3E}">
        <p14:creationId xmlns:p14="http://schemas.microsoft.com/office/powerpoint/2010/main" val="1862708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bg/>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animBg="1"/>
      <p:bldP spid="7"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E574-D468-C44A-A4AF-B590E757BFBA}"/>
              </a:ext>
            </a:extLst>
          </p:cNvPr>
          <p:cNvSpPr>
            <a:spLocks noGrp="1"/>
          </p:cNvSpPr>
          <p:nvPr>
            <p:ph type="title"/>
          </p:nvPr>
        </p:nvSpPr>
        <p:spPr/>
        <p:txBody>
          <a:bodyPr/>
          <a:lstStyle/>
          <a:p>
            <a:r>
              <a:rPr lang="en-US" dirty="0"/>
              <a:t>print() Function</a:t>
            </a:r>
          </a:p>
        </p:txBody>
      </p:sp>
      <p:sp>
        <p:nvSpPr>
          <p:cNvPr id="3" name="Content Placeholder 2">
            <a:extLst>
              <a:ext uri="{FF2B5EF4-FFF2-40B4-BE49-F238E27FC236}">
                <a16:creationId xmlns:a16="http://schemas.microsoft.com/office/drawing/2014/main" id="{A795012C-9519-5847-A901-781E248F4FA8}"/>
              </a:ext>
            </a:extLst>
          </p:cNvPr>
          <p:cNvSpPr>
            <a:spLocks noGrp="1"/>
          </p:cNvSpPr>
          <p:nvPr>
            <p:ph idx="1"/>
          </p:nvPr>
        </p:nvSpPr>
        <p:spPr/>
        <p:txBody>
          <a:bodyPr/>
          <a:lstStyle/>
          <a:p>
            <a:r>
              <a:rPr lang="en-US" dirty="0"/>
              <a:t>The print() function prints the </a:t>
            </a:r>
            <a:r>
              <a:rPr lang="en-US" dirty="0">
                <a:solidFill>
                  <a:srgbClr val="C00000"/>
                </a:solidFill>
              </a:rPr>
              <a:t>specified message </a:t>
            </a:r>
            <a:r>
              <a:rPr lang="en-US" dirty="0"/>
              <a:t>to the screen, or other standard output device.</a:t>
            </a:r>
          </a:p>
          <a:p>
            <a:r>
              <a:rPr lang="en-US" dirty="0"/>
              <a:t>the object will be converted into a </a:t>
            </a:r>
            <a:r>
              <a:rPr lang="en-US" dirty="0">
                <a:solidFill>
                  <a:srgbClr val="C00000"/>
                </a:solidFill>
              </a:rPr>
              <a:t>string</a:t>
            </a:r>
            <a:r>
              <a:rPr lang="en-US" dirty="0"/>
              <a:t> before written to the screen.</a:t>
            </a:r>
          </a:p>
          <a:p>
            <a:endParaRPr lang="en-US" dirty="0"/>
          </a:p>
        </p:txBody>
      </p:sp>
      <p:sp>
        <p:nvSpPr>
          <p:cNvPr id="12" name="Rectangle 11">
            <a:extLst>
              <a:ext uri="{FF2B5EF4-FFF2-40B4-BE49-F238E27FC236}">
                <a16:creationId xmlns:a16="http://schemas.microsoft.com/office/drawing/2014/main" id="{723013E2-558B-0A48-9212-BFAAC5A1E50B}"/>
              </a:ext>
            </a:extLst>
          </p:cNvPr>
          <p:cNvSpPr/>
          <p:nvPr/>
        </p:nvSpPr>
        <p:spPr>
          <a:xfrm>
            <a:off x="1002550" y="2524688"/>
            <a:ext cx="9234269" cy="338554"/>
          </a:xfrm>
          <a:prstGeom prst="rect">
            <a:avLst/>
          </a:prstGeom>
          <a:solidFill>
            <a:schemeClr val="bg1">
              <a:lumMod val="95000"/>
            </a:schemeClr>
          </a:solidFill>
          <a:ln>
            <a:noFill/>
          </a:ln>
        </p:spPr>
        <p:txBody>
          <a:bodyPr wrap="square">
            <a:spAutoFit/>
          </a:bodyPr>
          <a:lstStyle/>
          <a:p>
            <a:r>
              <a:rPr lang="en-IN" sz="1600" b="1" dirty="0">
                <a:solidFill>
                  <a:srgbClr val="000000"/>
                </a:solidFill>
                <a:latin typeface="Menlo" panose="020B0609030804020204" pitchFamily="49" charset="0"/>
              </a:rPr>
              <a:t>print(object(s), </a:t>
            </a:r>
            <a:r>
              <a:rPr lang="en-IN" sz="1600" b="1" dirty="0" err="1">
                <a:solidFill>
                  <a:srgbClr val="000000"/>
                </a:solidFill>
                <a:latin typeface="Menlo" panose="020B0609030804020204" pitchFamily="49" charset="0"/>
              </a:rPr>
              <a:t>sep</a:t>
            </a:r>
            <a:r>
              <a:rPr lang="en-IN" sz="1600" b="1" dirty="0">
                <a:solidFill>
                  <a:srgbClr val="000000"/>
                </a:solidFill>
                <a:latin typeface="Menlo" panose="020B0609030804020204" pitchFamily="49" charset="0"/>
              </a:rPr>
              <a:t>=separator, end=end)</a:t>
            </a:r>
          </a:p>
        </p:txBody>
      </p:sp>
      <p:sp>
        <p:nvSpPr>
          <p:cNvPr id="13" name="Rectangle 12">
            <a:extLst>
              <a:ext uri="{FF2B5EF4-FFF2-40B4-BE49-F238E27FC236}">
                <a16:creationId xmlns:a16="http://schemas.microsoft.com/office/drawing/2014/main" id="{8721B5BC-EFBC-7241-9BAC-5D4CFA6857A1}"/>
              </a:ext>
            </a:extLst>
          </p:cNvPr>
          <p:cNvSpPr/>
          <p:nvPr/>
        </p:nvSpPr>
        <p:spPr>
          <a:xfrm>
            <a:off x="502558" y="252468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4" name="Rectangle: Top Corners Rounded 6">
            <a:extLst>
              <a:ext uri="{FF2B5EF4-FFF2-40B4-BE49-F238E27FC236}">
                <a16:creationId xmlns:a16="http://schemas.microsoft.com/office/drawing/2014/main" id="{A47D327F-5E68-5D45-9296-5BF721419726}"/>
              </a:ext>
            </a:extLst>
          </p:cNvPr>
          <p:cNvSpPr/>
          <p:nvPr/>
        </p:nvSpPr>
        <p:spPr>
          <a:xfrm>
            <a:off x="502558" y="219550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graphicFrame>
        <p:nvGraphicFramePr>
          <p:cNvPr id="15" name="Content Placeholder 4">
            <a:extLst>
              <a:ext uri="{FF2B5EF4-FFF2-40B4-BE49-F238E27FC236}">
                <a16:creationId xmlns:a16="http://schemas.microsoft.com/office/drawing/2014/main" id="{01E1A7F1-00F6-574F-AA49-6BF704EF6681}"/>
              </a:ext>
            </a:extLst>
          </p:cNvPr>
          <p:cNvGraphicFramePr>
            <a:graphicFrameLocks/>
          </p:cNvGraphicFramePr>
          <p:nvPr>
            <p:extLst>
              <p:ext uri="{D42A27DB-BD31-4B8C-83A1-F6EECF244321}">
                <p14:modId xmlns:p14="http://schemas.microsoft.com/office/powerpoint/2010/main" val="2222893501"/>
              </p:ext>
            </p:extLst>
          </p:nvPr>
        </p:nvGraphicFramePr>
        <p:xfrm>
          <a:off x="562032" y="3192426"/>
          <a:ext cx="11146748" cy="1605704"/>
        </p:xfrm>
        <a:graphic>
          <a:graphicData uri="http://schemas.openxmlformats.org/drawingml/2006/table">
            <a:tbl>
              <a:tblPr firstRow="1" bandRow="1">
                <a:tableStyleId>{8EC20E35-A176-4012-BC5E-935CFFF8708E}</a:tableStyleId>
              </a:tblPr>
              <a:tblGrid>
                <a:gridCol w="1838501">
                  <a:extLst>
                    <a:ext uri="{9D8B030D-6E8A-4147-A177-3AD203B41FA5}">
                      <a16:colId xmlns:a16="http://schemas.microsoft.com/office/drawing/2014/main" val="20000"/>
                    </a:ext>
                  </a:extLst>
                </a:gridCol>
                <a:gridCol w="9308247">
                  <a:extLst>
                    <a:ext uri="{9D8B030D-6E8A-4147-A177-3AD203B41FA5}">
                      <a16:colId xmlns:a16="http://schemas.microsoft.com/office/drawing/2014/main" val="20001"/>
                    </a:ext>
                  </a:extLst>
                </a:gridCol>
              </a:tblGrid>
              <a:tr h="508424">
                <a:tc>
                  <a:txBody>
                    <a:bodyPr/>
                    <a:lstStyle/>
                    <a:p>
                      <a:pPr algn="ctr"/>
                      <a:r>
                        <a:rPr lang="en-US" b="1" dirty="0">
                          <a:solidFill>
                            <a:schemeClr val="tx1"/>
                          </a:solidFill>
                        </a:rPr>
                        <a:t>Parameter Name</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Description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334706">
                <a:tc>
                  <a:txBody>
                    <a:bodyPr/>
                    <a:lstStyle/>
                    <a:p>
                      <a:pPr algn="ctr"/>
                      <a:r>
                        <a:rPr lang="en-US" b="1" dirty="0"/>
                        <a:t>Object(s)</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Any number of objects. Will be converted into string before printing.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334706">
                <a:tc>
                  <a:txBody>
                    <a:bodyPr/>
                    <a:lstStyle/>
                    <a:p>
                      <a:pPr algn="ctr"/>
                      <a:r>
                        <a:rPr lang="en-US" b="1" dirty="0" err="1"/>
                        <a:t>sep</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Optional. Specify how to separate the objects, if there is more than one. Default is ' '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334706">
                <a:tc>
                  <a:txBody>
                    <a:bodyPr/>
                    <a:lstStyle/>
                    <a:p>
                      <a:pPr algn="ctr"/>
                      <a:r>
                        <a:rPr lang="en-US" b="1" dirty="0"/>
                        <a:t>end</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Optional. Specify what to print at the end. Default is '\n'</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26264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animBg="1"/>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9EBF344-4A7B-4C4A-AF6D-6441BD040AB3}"/>
              </a:ext>
            </a:extLst>
          </p:cNvPr>
          <p:cNvCxnSpPr>
            <a:cxnSpLocks/>
            <a:endCxn id="6" idx="0"/>
          </p:cNvCxnSpPr>
          <p:nvPr/>
        </p:nvCxnSpPr>
        <p:spPr>
          <a:xfrm>
            <a:off x="1191446" y="0"/>
            <a:ext cx="0" cy="6829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A925EF2-D58F-4AC0-ACED-F747CC08D69F}"/>
              </a:ext>
            </a:extLst>
          </p:cNvPr>
          <p:cNvCxnSpPr>
            <a:cxnSpLocks/>
          </p:cNvCxnSpPr>
          <p:nvPr/>
        </p:nvCxnSpPr>
        <p:spPr>
          <a:xfrm>
            <a:off x="1191446" y="5063613"/>
            <a:ext cx="0" cy="1794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4BD1E24D-7739-4C4F-8234-2614FB54ADBC}"/>
              </a:ext>
            </a:extLst>
          </p:cNvPr>
          <p:cNvSpPr/>
          <p:nvPr/>
        </p:nvSpPr>
        <p:spPr>
          <a:xfrm>
            <a:off x="954165" y="682906"/>
            <a:ext cx="474562" cy="474562"/>
          </a:xfrm>
          <a:prstGeom prst="ellipse">
            <a:avLst/>
          </a:prstGeom>
          <a:ln>
            <a:solidFill>
              <a:schemeClr val="bg1">
                <a:lumMod val="6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sym typeface="Wingdings 2" panose="05020102010507070707" pitchFamily="18" charset="2"/>
              </a:rPr>
              <a:t></a:t>
            </a:r>
            <a:endParaRPr lang="en-US" sz="2800" dirty="0"/>
          </a:p>
        </p:txBody>
      </p:sp>
      <p:sp>
        <p:nvSpPr>
          <p:cNvPr id="7" name="TextBox 6">
            <a:extLst>
              <a:ext uri="{FF2B5EF4-FFF2-40B4-BE49-F238E27FC236}">
                <a16:creationId xmlns:a16="http://schemas.microsoft.com/office/drawing/2014/main" id="{00F422F9-3B3A-4A97-ADB3-F83B13E11C16}"/>
              </a:ext>
            </a:extLst>
          </p:cNvPr>
          <p:cNvSpPr txBox="1"/>
          <p:nvPr/>
        </p:nvSpPr>
        <p:spPr>
          <a:xfrm>
            <a:off x="1527893" y="720132"/>
            <a:ext cx="1175322" cy="400110"/>
          </a:xfrm>
          <a:prstGeom prst="rect">
            <a:avLst/>
          </a:prstGeom>
          <a:noFill/>
        </p:spPr>
        <p:txBody>
          <a:bodyPr wrap="none" rtlCol="0">
            <a:spAutoFit/>
          </a:bodyPr>
          <a:lstStyle/>
          <a:p>
            <a:r>
              <a:rPr lang="en-US" sz="2000" b="1" dirty="0">
                <a:solidFill>
                  <a:schemeClr val="bg1"/>
                </a:solidFill>
              </a:rPr>
              <a:t>Looping</a:t>
            </a:r>
          </a:p>
        </p:txBody>
      </p:sp>
      <p:cxnSp>
        <p:nvCxnSpPr>
          <p:cNvPr id="8" name="Straight Connector 7">
            <a:extLst>
              <a:ext uri="{FF2B5EF4-FFF2-40B4-BE49-F238E27FC236}">
                <a16:creationId xmlns:a16="http://schemas.microsoft.com/office/drawing/2014/main" id="{F34260FD-CAA3-43A0-977C-7E4B57013872}"/>
              </a:ext>
            </a:extLst>
          </p:cNvPr>
          <p:cNvCxnSpPr>
            <a:cxnSpLocks/>
          </p:cNvCxnSpPr>
          <p:nvPr/>
        </p:nvCxnSpPr>
        <p:spPr>
          <a:xfrm>
            <a:off x="1191446" y="1157468"/>
            <a:ext cx="0" cy="246540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A2F9A4-6988-4274-8384-12496EC9D59D}"/>
              </a:ext>
            </a:extLst>
          </p:cNvPr>
          <p:cNvSpPr txBox="1"/>
          <p:nvPr/>
        </p:nvSpPr>
        <p:spPr>
          <a:xfrm>
            <a:off x="1458964" y="712385"/>
            <a:ext cx="4909938" cy="6586418"/>
          </a:xfrm>
          <a:prstGeom prst="rect">
            <a:avLst/>
          </a:prstGeom>
          <a:noFill/>
        </p:spPr>
        <p:txBody>
          <a:bodyPr wrap="square" rtlCol="0">
            <a:spAutoFit/>
          </a:bodyPr>
          <a:lstStyle/>
          <a:p>
            <a:r>
              <a:rPr lang="en-IN" sz="2400" b="1" dirty="0"/>
              <a:t>Outline</a:t>
            </a:r>
            <a:endParaRPr lang="en-US" b="1" dirty="0"/>
          </a:p>
          <a:p>
            <a:endParaRPr lang="en-US" b="1" dirty="0"/>
          </a:p>
          <a:p>
            <a:pPr indent="446088">
              <a:buFont typeface="Wingdings" pitchFamily="2" charset="2"/>
              <a:buChar char="ü"/>
            </a:pPr>
            <a:r>
              <a:rPr lang="en-US" sz="2000" dirty="0"/>
              <a:t>Introduction to python</a:t>
            </a:r>
          </a:p>
          <a:p>
            <a:pPr indent="446088">
              <a:buFont typeface="Wingdings" pitchFamily="2" charset="2"/>
              <a:buChar char="ü"/>
            </a:pPr>
            <a:r>
              <a:rPr lang="en-US" sz="2000" dirty="0"/>
              <a:t>Advantages of python</a:t>
            </a:r>
          </a:p>
          <a:p>
            <a:pPr indent="446088">
              <a:buFont typeface="Wingdings" pitchFamily="2" charset="2"/>
              <a:buChar char="ü"/>
            </a:pPr>
            <a:r>
              <a:rPr lang="en-US" sz="2000" dirty="0"/>
              <a:t>Installing python</a:t>
            </a:r>
          </a:p>
          <a:p>
            <a:pPr indent="446088">
              <a:buFont typeface="Wingdings" pitchFamily="2" charset="2"/>
              <a:buChar char="ü"/>
            </a:pPr>
            <a:r>
              <a:rPr lang="en-US" sz="2000" dirty="0"/>
              <a:t>Hello World program using python</a:t>
            </a:r>
          </a:p>
          <a:p>
            <a:pPr indent="446088">
              <a:buFont typeface="Wingdings" pitchFamily="2" charset="2"/>
              <a:buChar char="ü"/>
            </a:pPr>
            <a:r>
              <a:rPr lang="en-US" sz="2000" dirty="0"/>
              <a:t>Indentations</a:t>
            </a:r>
          </a:p>
          <a:p>
            <a:pPr indent="446088">
              <a:buFont typeface="Wingdings" pitchFamily="2" charset="2"/>
              <a:buChar char="ü"/>
            </a:pPr>
            <a:r>
              <a:rPr lang="en-US" sz="2000" dirty="0"/>
              <a:t>Print() function</a:t>
            </a:r>
          </a:p>
          <a:p>
            <a:pPr indent="446088">
              <a:buFont typeface="Wingdings" pitchFamily="2" charset="2"/>
              <a:buChar char="ü"/>
            </a:pPr>
            <a:r>
              <a:rPr lang="en-US" sz="2000" dirty="0"/>
              <a:t>Input() function</a:t>
            </a:r>
          </a:p>
          <a:p>
            <a:pPr indent="446088">
              <a:buFont typeface="Wingdings" pitchFamily="2" charset="2"/>
              <a:buChar char="ü"/>
            </a:pPr>
            <a:r>
              <a:rPr lang="en-US" sz="2000" dirty="0"/>
              <a:t>Data types</a:t>
            </a:r>
          </a:p>
          <a:p>
            <a:pPr indent="446088">
              <a:buFont typeface="Wingdings" pitchFamily="2" charset="2"/>
              <a:buChar char="ü"/>
            </a:pPr>
            <a:r>
              <a:rPr lang="en-US" sz="2000" dirty="0"/>
              <a:t>Variables</a:t>
            </a:r>
          </a:p>
          <a:p>
            <a:pPr indent="446088">
              <a:buFont typeface="Wingdings" pitchFamily="2" charset="2"/>
              <a:buChar char="ü"/>
            </a:pPr>
            <a:r>
              <a:rPr lang="en-US" sz="2000" dirty="0"/>
              <a:t>Expressions</a:t>
            </a:r>
          </a:p>
          <a:p>
            <a:pPr indent="446088">
              <a:buFont typeface="Wingdings" pitchFamily="2" charset="2"/>
              <a:buChar char="ü"/>
            </a:pPr>
            <a:r>
              <a:rPr lang="en-US" sz="2000" dirty="0"/>
              <a:t>Functions</a:t>
            </a:r>
          </a:p>
          <a:p>
            <a:pPr indent="446088">
              <a:buFont typeface="Wingdings" pitchFamily="2" charset="2"/>
              <a:buChar char="ü"/>
            </a:pPr>
            <a:r>
              <a:rPr lang="en-US" sz="2000" dirty="0"/>
              <a:t>String</a:t>
            </a:r>
          </a:p>
          <a:p>
            <a:pPr indent="446088">
              <a:buFont typeface="Wingdings" pitchFamily="2" charset="2"/>
              <a:buChar char="ü"/>
            </a:pPr>
            <a:r>
              <a:rPr lang="en-US" sz="2000" dirty="0"/>
              <a:t>List</a:t>
            </a:r>
          </a:p>
          <a:p>
            <a:pPr indent="446088">
              <a:buFont typeface="Wingdings" pitchFamily="2" charset="2"/>
              <a:buChar char="ü"/>
            </a:pPr>
            <a:r>
              <a:rPr lang="en-US" sz="2000" dirty="0"/>
              <a:t>Tuple</a:t>
            </a:r>
          </a:p>
          <a:p>
            <a:pPr indent="446088">
              <a:buFont typeface="Wingdings" pitchFamily="2" charset="2"/>
              <a:buChar char="ü"/>
            </a:pPr>
            <a:r>
              <a:rPr lang="en-US" sz="2000" dirty="0"/>
              <a:t>Set</a:t>
            </a:r>
          </a:p>
          <a:p>
            <a:pPr indent="446088">
              <a:buFont typeface="Wingdings" pitchFamily="2" charset="2"/>
              <a:buChar char="ü"/>
            </a:pPr>
            <a:r>
              <a:rPr lang="en-US" sz="2000" dirty="0"/>
              <a:t>Dictionary</a:t>
            </a:r>
          </a:p>
          <a:p>
            <a:pPr indent="446088">
              <a:buFont typeface="Wingdings" pitchFamily="2" charset="2"/>
              <a:buChar char="ü"/>
            </a:pPr>
            <a:r>
              <a:rPr lang="en-US" sz="2000" dirty="0"/>
              <a:t>List Comprehension</a:t>
            </a:r>
          </a:p>
          <a:p>
            <a:pPr indent="446088">
              <a:buFont typeface="Wingdings" pitchFamily="2" charset="2"/>
              <a:buChar char="ü"/>
            </a:pPr>
            <a:endParaRPr lang="en-US" sz="2000" dirty="0"/>
          </a:p>
          <a:p>
            <a:endParaRPr lang="en-US" sz="2000" dirty="0">
              <a:solidFill>
                <a:schemeClr val="bg1">
                  <a:lumMod val="50000"/>
                </a:schemeClr>
              </a:solidFill>
            </a:endParaRPr>
          </a:p>
        </p:txBody>
      </p:sp>
    </p:spTree>
    <p:extLst>
      <p:ext uri="{BB962C8B-B14F-4D97-AF65-F5344CB8AC3E}">
        <p14:creationId xmlns:p14="http://schemas.microsoft.com/office/powerpoint/2010/main" val="4216305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000"/>
                            </p:stCondLst>
                            <p:childTnLst>
                              <p:par>
                                <p:cTn id="18" presetID="1"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childTnLst>
                          </p:cTn>
                        </p:par>
                        <p:par>
                          <p:cTn id="24" fill="hold">
                            <p:stCondLst>
                              <p:cond delay="1500"/>
                            </p:stCondLst>
                            <p:childTnLst>
                              <p:par>
                                <p:cTn id="25" presetID="22" presetClass="entr" presetSubtype="1"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up)">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E574-D468-C44A-A4AF-B590E757BFBA}"/>
              </a:ext>
            </a:extLst>
          </p:cNvPr>
          <p:cNvSpPr>
            <a:spLocks noGrp="1"/>
          </p:cNvSpPr>
          <p:nvPr>
            <p:ph type="title"/>
          </p:nvPr>
        </p:nvSpPr>
        <p:spPr/>
        <p:txBody>
          <a:bodyPr/>
          <a:lstStyle/>
          <a:p>
            <a:r>
              <a:rPr lang="en-US" dirty="0"/>
              <a:t>input() Function</a:t>
            </a:r>
          </a:p>
        </p:txBody>
      </p:sp>
      <p:sp>
        <p:nvSpPr>
          <p:cNvPr id="3" name="Content Placeholder 2">
            <a:extLst>
              <a:ext uri="{FF2B5EF4-FFF2-40B4-BE49-F238E27FC236}">
                <a16:creationId xmlns:a16="http://schemas.microsoft.com/office/drawing/2014/main" id="{A795012C-9519-5847-A901-781E248F4FA8}"/>
              </a:ext>
            </a:extLst>
          </p:cNvPr>
          <p:cNvSpPr>
            <a:spLocks noGrp="1"/>
          </p:cNvSpPr>
          <p:nvPr>
            <p:ph idx="1"/>
          </p:nvPr>
        </p:nvSpPr>
        <p:spPr/>
        <p:txBody>
          <a:bodyPr/>
          <a:lstStyle/>
          <a:p>
            <a:r>
              <a:rPr lang="en-IN" dirty="0"/>
              <a:t>The input() function </a:t>
            </a:r>
            <a:r>
              <a:rPr lang="en-IN" dirty="0">
                <a:solidFill>
                  <a:srgbClr val="C00000"/>
                </a:solidFill>
              </a:rPr>
              <a:t>allows user to enter values</a:t>
            </a:r>
            <a:r>
              <a:rPr lang="en-IN" dirty="0"/>
              <a:t>.</a:t>
            </a:r>
          </a:p>
          <a:p>
            <a:r>
              <a:rPr lang="en-IN" dirty="0"/>
              <a:t>Whatever you enter as input, the input function converts it into a </a:t>
            </a:r>
            <a:r>
              <a:rPr lang="en-IN" dirty="0">
                <a:solidFill>
                  <a:srgbClr val="C00000"/>
                </a:solidFill>
              </a:rPr>
              <a:t>string</a:t>
            </a:r>
            <a:r>
              <a:rPr lang="en-IN" dirty="0"/>
              <a:t>. If you enter an integer value still input() function convert it into a string.</a:t>
            </a:r>
          </a:p>
          <a:p>
            <a:endParaRPr lang="en-IN" dirty="0"/>
          </a:p>
          <a:p>
            <a:endParaRPr lang="en-US" dirty="0"/>
          </a:p>
        </p:txBody>
      </p:sp>
      <p:sp>
        <p:nvSpPr>
          <p:cNvPr id="8" name="Rectangle 7">
            <a:extLst>
              <a:ext uri="{FF2B5EF4-FFF2-40B4-BE49-F238E27FC236}">
                <a16:creationId xmlns:a16="http://schemas.microsoft.com/office/drawing/2014/main" id="{166A25C1-C974-2347-B0A4-8890AA017BD0}"/>
              </a:ext>
            </a:extLst>
          </p:cNvPr>
          <p:cNvSpPr/>
          <p:nvPr/>
        </p:nvSpPr>
        <p:spPr>
          <a:xfrm>
            <a:off x="1036004" y="2602746"/>
            <a:ext cx="5821996" cy="338554"/>
          </a:xfrm>
          <a:prstGeom prst="rect">
            <a:avLst/>
          </a:prstGeom>
          <a:solidFill>
            <a:schemeClr val="bg1">
              <a:lumMod val="95000"/>
            </a:schemeClr>
          </a:solidFill>
          <a:ln>
            <a:noFill/>
          </a:ln>
        </p:spPr>
        <p:txBody>
          <a:bodyPr wrap="square">
            <a:spAutoFit/>
          </a:bodyPr>
          <a:lstStyle/>
          <a:p>
            <a:r>
              <a:rPr lang="en-IN" sz="1600" b="1" dirty="0">
                <a:solidFill>
                  <a:srgbClr val="000000"/>
                </a:solidFill>
                <a:latin typeface="Menlo" panose="020B0609030804020204" pitchFamily="49" charset="0"/>
              </a:rPr>
              <a:t>input(prompt)</a:t>
            </a:r>
          </a:p>
        </p:txBody>
      </p:sp>
      <p:sp>
        <p:nvSpPr>
          <p:cNvPr id="9" name="Rectangle 8">
            <a:extLst>
              <a:ext uri="{FF2B5EF4-FFF2-40B4-BE49-F238E27FC236}">
                <a16:creationId xmlns:a16="http://schemas.microsoft.com/office/drawing/2014/main" id="{72F5EF8B-6810-DE4E-A8D2-ED702FA5D826}"/>
              </a:ext>
            </a:extLst>
          </p:cNvPr>
          <p:cNvSpPr/>
          <p:nvPr/>
        </p:nvSpPr>
        <p:spPr>
          <a:xfrm>
            <a:off x="536011" y="2602746"/>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0" name="Rectangle: Top Corners Rounded 6">
            <a:extLst>
              <a:ext uri="{FF2B5EF4-FFF2-40B4-BE49-F238E27FC236}">
                <a16:creationId xmlns:a16="http://schemas.microsoft.com/office/drawing/2014/main" id="{B764F1CC-2F1C-9440-A694-A33B9B4DBBC2}"/>
              </a:ext>
            </a:extLst>
          </p:cNvPr>
          <p:cNvSpPr/>
          <p:nvPr/>
        </p:nvSpPr>
        <p:spPr>
          <a:xfrm>
            <a:off x="536011" y="227356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graphicFrame>
        <p:nvGraphicFramePr>
          <p:cNvPr id="11" name="Content Placeholder 4">
            <a:extLst>
              <a:ext uri="{FF2B5EF4-FFF2-40B4-BE49-F238E27FC236}">
                <a16:creationId xmlns:a16="http://schemas.microsoft.com/office/drawing/2014/main" id="{C97D32B5-246A-D348-A901-FD8C92F2D6F6}"/>
              </a:ext>
            </a:extLst>
          </p:cNvPr>
          <p:cNvGraphicFramePr>
            <a:graphicFrameLocks/>
          </p:cNvGraphicFramePr>
          <p:nvPr>
            <p:extLst>
              <p:ext uri="{D42A27DB-BD31-4B8C-83A1-F6EECF244321}">
                <p14:modId xmlns:p14="http://schemas.microsoft.com/office/powerpoint/2010/main" val="3377001795"/>
              </p:ext>
            </p:extLst>
          </p:nvPr>
        </p:nvGraphicFramePr>
        <p:xfrm>
          <a:off x="536011" y="3270484"/>
          <a:ext cx="11146748" cy="874184"/>
        </p:xfrm>
        <a:graphic>
          <a:graphicData uri="http://schemas.openxmlformats.org/drawingml/2006/table">
            <a:tbl>
              <a:tblPr firstRow="1" bandRow="1">
                <a:tableStyleId>{8EC20E35-A176-4012-BC5E-935CFFF8708E}</a:tableStyleId>
              </a:tblPr>
              <a:tblGrid>
                <a:gridCol w="1838501">
                  <a:extLst>
                    <a:ext uri="{9D8B030D-6E8A-4147-A177-3AD203B41FA5}">
                      <a16:colId xmlns:a16="http://schemas.microsoft.com/office/drawing/2014/main" val="20000"/>
                    </a:ext>
                  </a:extLst>
                </a:gridCol>
                <a:gridCol w="9308247">
                  <a:extLst>
                    <a:ext uri="{9D8B030D-6E8A-4147-A177-3AD203B41FA5}">
                      <a16:colId xmlns:a16="http://schemas.microsoft.com/office/drawing/2014/main" val="20001"/>
                    </a:ext>
                  </a:extLst>
                </a:gridCol>
              </a:tblGrid>
              <a:tr h="508424">
                <a:tc>
                  <a:txBody>
                    <a:bodyPr/>
                    <a:lstStyle/>
                    <a:p>
                      <a:pPr algn="ctr"/>
                      <a:r>
                        <a:rPr lang="en-US" b="1" dirty="0">
                          <a:solidFill>
                            <a:schemeClr val="tx1"/>
                          </a:solidFill>
                        </a:rPr>
                        <a:t>Parameter Name</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Description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3347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dirty="0"/>
                        <a:t>prompt(s)</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A String, representing a default message before the input.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17741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0F054-021D-1D4B-8906-51692AE721FE}"/>
              </a:ext>
            </a:extLst>
          </p:cNvPr>
          <p:cNvSpPr>
            <a:spLocks noGrp="1"/>
          </p:cNvSpPr>
          <p:nvPr>
            <p:ph type="title"/>
          </p:nvPr>
        </p:nvSpPr>
        <p:spPr/>
        <p:txBody>
          <a:bodyPr/>
          <a:lstStyle/>
          <a:p>
            <a:r>
              <a:rPr lang="en-US" dirty="0"/>
              <a:t>Example</a:t>
            </a:r>
          </a:p>
        </p:txBody>
      </p:sp>
      <p:sp>
        <p:nvSpPr>
          <p:cNvPr id="4" name="Rectangle 3">
            <a:extLst>
              <a:ext uri="{FF2B5EF4-FFF2-40B4-BE49-F238E27FC236}">
                <a16:creationId xmlns:a16="http://schemas.microsoft.com/office/drawing/2014/main" id="{295D317D-43D1-5547-92E5-72999EE37773}"/>
              </a:ext>
            </a:extLst>
          </p:cNvPr>
          <p:cNvSpPr/>
          <p:nvPr/>
        </p:nvSpPr>
        <p:spPr>
          <a:xfrm>
            <a:off x="902191" y="1387264"/>
            <a:ext cx="4550755" cy="3293209"/>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a = </a:t>
            </a:r>
            <a:r>
              <a:rPr lang="en-IN" sz="1600" dirty="0">
                <a:solidFill>
                  <a:srgbClr val="098658"/>
                </a:solidFill>
                <a:latin typeface="Menlo" panose="020B0609030804020204" pitchFamily="49" charset="0"/>
              </a:rPr>
              <a:t>4</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str = input(</a:t>
            </a:r>
            <a:r>
              <a:rPr lang="en-IN" sz="1600" dirty="0">
                <a:solidFill>
                  <a:srgbClr val="A31515"/>
                </a:solidFill>
                <a:latin typeface="Menlo" panose="020B0609030804020204" pitchFamily="49" charset="0"/>
              </a:rPr>
              <a:t>"Enter your name = "</a:t>
            </a:r>
            <a:r>
              <a:rPr lang="en-IN" sz="1600" dirty="0">
                <a:solidFill>
                  <a:srgbClr val="000000"/>
                </a:solidFill>
                <a:latin typeface="Menlo" panose="020B0609030804020204" pitchFamily="49" charset="0"/>
              </a:rPr>
              <a:t>)</a:t>
            </a:r>
          </a:p>
          <a:p>
            <a:r>
              <a:rPr lang="en-IN" sz="1600" dirty="0" err="1">
                <a:solidFill>
                  <a:srgbClr val="000000"/>
                </a:solidFill>
                <a:latin typeface="Menlo" panose="020B0609030804020204" pitchFamily="49" charset="0"/>
              </a:rPr>
              <a:t>num</a:t>
            </a:r>
            <a:r>
              <a:rPr lang="en-IN" sz="1600" dirty="0">
                <a:solidFill>
                  <a:srgbClr val="000000"/>
                </a:solidFill>
                <a:latin typeface="Menlo" panose="020B0609030804020204" pitchFamily="49" charset="0"/>
              </a:rPr>
              <a:t> = int(input(</a:t>
            </a:r>
            <a:r>
              <a:rPr lang="en-IN" sz="1600" dirty="0">
                <a:solidFill>
                  <a:srgbClr val="A31515"/>
                </a:solidFill>
                <a:latin typeface="Menlo" panose="020B0609030804020204" pitchFamily="49" charset="0"/>
              </a:rPr>
              <a:t>"Enter Number = "</a:t>
            </a:r>
            <a:r>
              <a:rPr lang="en-IN" sz="1600" dirty="0">
                <a:solidFill>
                  <a:srgbClr val="000000"/>
                </a:solidFill>
                <a:latin typeface="Menlo" panose="020B0609030804020204" pitchFamily="49" charset="0"/>
              </a:rPr>
              <a:t>))</a:t>
            </a:r>
          </a:p>
          <a:p>
            <a:br>
              <a:rPr lang="en-IN" sz="1600" dirty="0">
                <a:solidFill>
                  <a:srgbClr val="000000"/>
                </a:solidFill>
                <a:latin typeface="Menlo" panose="020B0609030804020204" pitchFamily="49" charset="0"/>
              </a:rPr>
            </a:br>
            <a:r>
              <a:rPr lang="en-IN" sz="1600" dirty="0">
                <a:solidFill>
                  <a:srgbClr val="000000"/>
                </a:solidFill>
                <a:latin typeface="Menlo" panose="020B0609030804020204" pitchFamily="49" charset="0"/>
              </a:rPr>
              <a:t>print(</a:t>
            </a:r>
            <a:r>
              <a:rPr lang="en-IN" sz="1600" dirty="0">
                <a:solidFill>
                  <a:srgbClr val="098658"/>
                </a:solidFill>
                <a:latin typeface="Menlo" panose="020B0609030804020204" pitchFamily="49" charset="0"/>
              </a:rPr>
              <a:t>4</a:t>
            </a:r>
            <a:r>
              <a:rPr lang="en-IN" sz="1600" dirty="0">
                <a:solidFill>
                  <a:srgbClr val="000000"/>
                </a:solidFill>
                <a:latin typeface="Menlo" panose="020B0609030804020204" pitchFamily="49" charset="0"/>
              </a:rPr>
              <a:t>,</a:t>
            </a:r>
            <a:r>
              <a:rPr lang="en-IN" sz="1600" dirty="0">
                <a:solidFill>
                  <a:srgbClr val="098658"/>
                </a:solidFill>
                <a:latin typeface="Menlo" panose="020B0609030804020204" pitchFamily="49" charset="0"/>
              </a:rPr>
              <a:t>5</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t>
            </a:r>
            <a:r>
              <a:rPr lang="en-IN" sz="1600" dirty="0" err="1">
                <a:solidFill>
                  <a:srgbClr val="A31515"/>
                </a:solidFill>
                <a:latin typeface="Menlo" panose="020B0609030804020204" pitchFamily="49" charset="0"/>
              </a:rPr>
              <a:t>Hello"</a:t>
            </a:r>
            <a:r>
              <a:rPr lang="en-IN" sz="1600" dirty="0" err="1">
                <a:solidFill>
                  <a:srgbClr val="000000"/>
                </a:solidFill>
                <a:latin typeface="Menlo" panose="020B0609030804020204" pitchFamily="49" charset="0"/>
              </a:rPr>
              <a:t>,</a:t>
            </a:r>
            <a:r>
              <a:rPr lang="en-IN" sz="1600" dirty="0" err="1">
                <a:solidFill>
                  <a:srgbClr val="A31515"/>
                </a:solidFill>
                <a:latin typeface="Menlo" panose="020B0609030804020204" pitchFamily="49" charset="0"/>
              </a:rPr>
              <a:t>"World</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"World"</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"DU"</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,end=</a:t>
            </a:r>
            <a:r>
              <a:rPr lang="en-IN" sz="1600" dirty="0">
                <a:solidFill>
                  <a:srgbClr val="A31515"/>
                </a:solidFill>
                <a:latin typeface="Menlo" panose="020B0609030804020204" pitchFamily="49" charset="0"/>
              </a:rPr>
              <a:t>"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 "</a:t>
            </a:r>
            <a:r>
              <a:rPr lang="en-IN" sz="1600" dirty="0">
                <a:solidFill>
                  <a:srgbClr val="000000"/>
                </a:solidFill>
                <a:latin typeface="Menlo" panose="020B0609030804020204" pitchFamily="49" charset="0"/>
              </a:rPr>
              <a:t> + </a:t>
            </a:r>
            <a:r>
              <a:rPr lang="en-IN" sz="1600" dirty="0">
                <a:solidFill>
                  <a:srgbClr val="A31515"/>
                </a:solidFill>
                <a:latin typeface="Menlo" panose="020B0609030804020204" pitchFamily="49" charset="0"/>
              </a:rPr>
              <a:t>"DU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 = "</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a,end</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t>
            </a:r>
            <a:r>
              <a:rPr lang="en-IN" sz="1600" dirty="0" err="1">
                <a:solidFill>
                  <a:srgbClr val="A31515"/>
                </a:solidFill>
                <a:latin typeface="Menlo" panose="020B0609030804020204" pitchFamily="49" charset="0"/>
              </a:rPr>
              <a:t>num</a:t>
            </a:r>
            <a:r>
              <a:rPr lang="en-IN" sz="1600" dirty="0">
                <a:solidFill>
                  <a:srgbClr val="A31515"/>
                </a:solidFill>
                <a:latin typeface="Menlo" panose="020B0609030804020204" pitchFamily="49" charset="0"/>
              </a:rPr>
              <a:t> = "</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num</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"your Name ="</a:t>
            </a:r>
            <a:r>
              <a:rPr lang="en-IN" sz="1600" dirty="0">
                <a:solidFill>
                  <a:srgbClr val="000000"/>
                </a:solidFill>
                <a:latin typeface="Menlo" panose="020B0609030804020204" pitchFamily="49" charset="0"/>
              </a:rPr>
              <a:t>+ str)</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"Your Name "</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str,sep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p:txBody>
      </p:sp>
      <p:sp>
        <p:nvSpPr>
          <p:cNvPr id="5" name="Rectangle 4">
            <a:extLst>
              <a:ext uri="{FF2B5EF4-FFF2-40B4-BE49-F238E27FC236}">
                <a16:creationId xmlns:a16="http://schemas.microsoft.com/office/drawing/2014/main" id="{B34B0FA7-043A-5B4E-9781-AB6666326AAA}"/>
              </a:ext>
            </a:extLst>
          </p:cNvPr>
          <p:cNvSpPr/>
          <p:nvPr/>
        </p:nvSpPr>
        <p:spPr>
          <a:xfrm>
            <a:off x="402198" y="1387264"/>
            <a:ext cx="499993" cy="329320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latin typeface="Consolas" panose="020B0609020204030204" pitchFamily="49" charset="0"/>
              </a:rPr>
              <a:t>6</a:t>
            </a:r>
          </a:p>
          <a:p>
            <a:pPr algn="r"/>
            <a:r>
              <a:rPr lang="en-US" sz="1600" b="1" dirty="0">
                <a:solidFill>
                  <a:schemeClr val="tx1">
                    <a:lumMod val="75000"/>
                    <a:lumOff val="25000"/>
                  </a:schemeClr>
                </a:solidFill>
                <a:latin typeface="Consolas" panose="020B0609020204030204" pitchFamily="49" charset="0"/>
              </a:rPr>
              <a:t>7</a:t>
            </a:r>
          </a:p>
          <a:p>
            <a:pPr algn="r"/>
            <a:r>
              <a:rPr lang="en-US" sz="1600" b="1" dirty="0">
                <a:solidFill>
                  <a:schemeClr val="tx1">
                    <a:lumMod val="75000"/>
                    <a:lumOff val="25000"/>
                  </a:schemeClr>
                </a:solidFill>
                <a:latin typeface="Consolas" panose="020B0609020204030204" pitchFamily="49" charset="0"/>
              </a:rPr>
              <a:t>9</a:t>
            </a:r>
          </a:p>
          <a:p>
            <a:pPr algn="r"/>
            <a:r>
              <a:rPr lang="en-US" sz="1600" b="1" dirty="0">
                <a:solidFill>
                  <a:schemeClr val="tx1">
                    <a:lumMod val="75000"/>
                    <a:lumOff val="25000"/>
                  </a:schemeClr>
                </a:solidFill>
                <a:latin typeface="Consolas" panose="020B0609020204030204" pitchFamily="49" charset="0"/>
              </a:rPr>
              <a:t>10</a:t>
            </a:r>
          </a:p>
          <a:p>
            <a:pPr algn="r"/>
            <a:r>
              <a:rPr lang="en-US" sz="1600" b="1" dirty="0">
                <a:solidFill>
                  <a:schemeClr val="tx1">
                    <a:lumMod val="75000"/>
                    <a:lumOff val="25000"/>
                  </a:schemeClr>
                </a:solidFill>
                <a:latin typeface="Consolas" panose="020B0609020204030204" pitchFamily="49" charset="0"/>
              </a:rPr>
              <a:t>11</a:t>
            </a:r>
          </a:p>
          <a:p>
            <a:pPr algn="r"/>
            <a:r>
              <a:rPr lang="en-US" sz="1600" b="1" dirty="0">
                <a:solidFill>
                  <a:schemeClr val="tx1">
                    <a:lumMod val="75000"/>
                    <a:lumOff val="25000"/>
                  </a:schemeClr>
                </a:solidFill>
                <a:latin typeface="Consolas" panose="020B0609020204030204" pitchFamily="49" charset="0"/>
              </a:rPr>
              <a:t>12</a:t>
            </a:r>
          </a:p>
          <a:p>
            <a:pPr algn="r"/>
            <a:r>
              <a:rPr lang="en-US" sz="1600" b="1" dirty="0">
                <a:solidFill>
                  <a:schemeClr val="tx1">
                    <a:lumMod val="75000"/>
                    <a:lumOff val="25000"/>
                  </a:schemeClr>
                </a:solidFill>
                <a:latin typeface="Consolas" panose="020B0609020204030204" pitchFamily="49" charset="0"/>
              </a:rPr>
              <a:t>13</a:t>
            </a:r>
          </a:p>
          <a:p>
            <a:pPr algn="r"/>
            <a:r>
              <a:rPr lang="en-US" sz="1600" b="1" dirty="0">
                <a:solidFill>
                  <a:schemeClr val="tx1">
                    <a:lumMod val="75000"/>
                    <a:lumOff val="25000"/>
                  </a:schemeClr>
                </a:solidFill>
                <a:latin typeface="Consolas" panose="020B0609020204030204" pitchFamily="49" charset="0"/>
              </a:rPr>
              <a:t>14</a:t>
            </a:r>
          </a:p>
        </p:txBody>
      </p:sp>
      <p:sp>
        <p:nvSpPr>
          <p:cNvPr id="6" name="Rectangle: Top Corners Rounded 6">
            <a:extLst>
              <a:ext uri="{FF2B5EF4-FFF2-40B4-BE49-F238E27FC236}">
                <a16:creationId xmlns:a16="http://schemas.microsoft.com/office/drawing/2014/main" id="{3306E25C-0AE7-E840-8055-1883A531731E}"/>
              </a:ext>
            </a:extLst>
          </p:cNvPr>
          <p:cNvSpPr/>
          <p:nvPr/>
        </p:nvSpPr>
        <p:spPr>
          <a:xfrm>
            <a:off x="402198" y="105808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Example.py</a:t>
            </a:r>
            <a:endParaRPr lang="en-US" sz="1600" dirty="0">
              <a:solidFill>
                <a:schemeClr val="bg1"/>
              </a:solidFill>
            </a:endParaRPr>
          </a:p>
        </p:txBody>
      </p:sp>
      <p:sp>
        <p:nvSpPr>
          <p:cNvPr id="7" name="Rectangle 6">
            <a:extLst>
              <a:ext uri="{FF2B5EF4-FFF2-40B4-BE49-F238E27FC236}">
                <a16:creationId xmlns:a16="http://schemas.microsoft.com/office/drawing/2014/main" id="{4230A89F-9926-0D43-BD83-4B132C1A1159}"/>
              </a:ext>
            </a:extLst>
          </p:cNvPr>
          <p:cNvSpPr/>
          <p:nvPr/>
        </p:nvSpPr>
        <p:spPr>
          <a:xfrm>
            <a:off x="6211983" y="1375334"/>
            <a:ext cx="3545334" cy="230832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your name = ABC</a:t>
            </a:r>
          </a:p>
          <a:p>
            <a:r>
              <a:rPr lang="en-IN" sz="1600" b="1" dirty="0">
                <a:latin typeface="Consolas" pitchFamily="49" charset="0"/>
                <a:cs typeface="Consolas" panose="020B0609020204030204" pitchFamily="49" charset="0"/>
              </a:rPr>
              <a:t>Enter Number = 10</a:t>
            </a:r>
          </a:p>
          <a:p>
            <a:r>
              <a:rPr lang="en-IN" sz="1600" b="1" dirty="0">
                <a:latin typeface="Consolas" pitchFamily="49" charset="0"/>
                <a:cs typeface="Consolas" panose="020B0609020204030204" pitchFamily="49" charset="0"/>
              </a:rPr>
              <a:t>4 5</a:t>
            </a:r>
          </a:p>
          <a:p>
            <a:r>
              <a:rPr lang="en-IN" sz="1600" b="1" dirty="0">
                <a:latin typeface="Consolas" pitchFamily="49" charset="0"/>
                <a:cs typeface="Consolas" panose="020B0609020204030204" pitchFamily="49" charset="0"/>
              </a:rPr>
              <a:t>Hello World</a:t>
            </a:r>
          </a:p>
          <a:p>
            <a:r>
              <a:rPr lang="en-IN" sz="1600" b="1" dirty="0">
                <a:latin typeface="Consolas" pitchFamily="49" charset="0"/>
                <a:cs typeface="Consolas" panose="020B0609020204030204" pitchFamily="49" charset="0"/>
              </a:rPr>
              <a:t>Hello-World</a:t>
            </a:r>
          </a:p>
          <a:p>
            <a:r>
              <a:rPr lang="en-IN" sz="1600" b="1" dirty="0">
                <a:latin typeface="Consolas" pitchFamily="49" charset="0"/>
                <a:cs typeface="Consolas" panose="020B0609020204030204" pitchFamily="49" charset="0"/>
              </a:rPr>
              <a:t>Hello-DU Hello DU </a:t>
            </a:r>
          </a:p>
          <a:p>
            <a:r>
              <a:rPr lang="en-IN" sz="1600" b="1" dirty="0">
                <a:latin typeface="Consolas" pitchFamily="49" charset="0"/>
                <a:cs typeface="Consolas" panose="020B0609020204030204" pitchFamily="49" charset="0"/>
              </a:rPr>
              <a:t>a =  4, </a:t>
            </a:r>
            <a:r>
              <a:rPr lang="en-IN" sz="1600" b="1" dirty="0" err="1">
                <a:latin typeface="Consolas" pitchFamily="49" charset="0"/>
                <a:cs typeface="Consolas" panose="020B0609020204030204" pitchFamily="49" charset="0"/>
              </a:rPr>
              <a:t>num</a:t>
            </a:r>
            <a:r>
              <a:rPr lang="en-IN" sz="1600" b="1" dirty="0">
                <a:latin typeface="Consolas" pitchFamily="49" charset="0"/>
                <a:cs typeface="Consolas" panose="020B0609020204030204" pitchFamily="49" charset="0"/>
              </a:rPr>
              <a:t> =  10</a:t>
            </a:r>
          </a:p>
          <a:p>
            <a:r>
              <a:rPr lang="en-IN" sz="1600" b="1" dirty="0">
                <a:latin typeface="Consolas" pitchFamily="49" charset="0"/>
                <a:cs typeface="Consolas" panose="020B0609020204030204" pitchFamily="49" charset="0"/>
              </a:rPr>
              <a:t>your Name =ABC</a:t>
            </a:r>
          </a:p>
          <a:p>
            <a:r>
              <a:rPr lang="en-IN" sz="1600" b="1" dirty="0">
                <a:latin typeface="Consolas" pitchFamily="49" charset="0"/>
                <a:cs typeface="Consolas" panose="020B0609020204030204" pitchFamily="49" charset="0"/>
              </a:rPr>
              <a:t>Your Name =ABC</a:t>
            </a:r>
          </a:p>
        </p:txBody>
      </p:sp>
      <p:sp>
        <p:nvSpPr>
          <p:cNvPr id="8" name="Rectangle: Top Corners Rounded 6">
            <a:extLst>
              <a:ext uri="{FF2B5EF4-FFF2-40B4-BE49-F238E27FC236}">
                <a16:creationId xmlns:a16="http://schemas.microsoft.com/office/drawing/2014/main" id="{3E0CA86D-C187-054D-A4A2-2843ABBB5EAF}"/>
              </a:ext>
            </a:extLst>
          </p:cNvPr>
          <p:cNvSpPr/>
          <p:nvPr/>
        </p:nvSpPr>
        <p:spPr>
          <a:xfrm>
            <a:off x="6211983" y="105808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272194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
                                            <p:bg/>
                                          </p:spTgt>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
                                            <p:txEl>
                                              <p:pRg st="0" end="0"/>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
                                            <p:txEl>
                                              <p:pRg st="1" end="1"/>
                                            </p:txEl>
                                          </p:spTgt>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
                                            <p:txEl>
                                              <p:pRg st="2" end="2"/>
                                            </p:txEl>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
                                            <p:txEl>
                                              <p:pRg st="3" end="3"/>
                                            </p:txEl>
                                          </p:spTgt>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
                                            <p:txEl>
                                              <p:pRg st="4" end="4"/>
                                            </p:txEl>
                                          </p:spTgt>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
                                            <p:txEl>
                                              <p:pRg st="5" end="5"/>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7">
                                            <p:txEl>
                                              <p:pRg st="6" end="6"/>
                                            </p:txEl>
                                          </p:spTgt>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
                                            <p:txEl>
                                              <p:pRg st="7" end="7"/>
                                            </p:txEl>
                                          </p:spTgt>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uiExpand="1" build="p"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1</a:t>
            </a:r>
          </a:p>
        </p:txBody>
      </p:sp>
      <p:sp>
        <p:nvSpPr>
          <p:cNvPr id="3" name="Content Placeholder 2"/>
          <p:cNvSpPr>
            <a:spLocks noGrp="1"/>
          </p:cNvSpPr>
          <p:nvPr>
            <p:ph idx="1"/>
          </p:nvPr>
        </p:nvSpPr>
        <p:spPr>
          <a:xfrm>
            <a:off x="131180" y="799944"/>
            <a:ext cx="11929641" cy="5590565"/>
          </a:xfrm>
        </p:spPr>
        <p:txBody>
          <a:bodyPr/>
          <a:lstStyle/>
          <a:p>
            <a:r>
              <a:rPr lang="en-IN" dirty="0"/>
              <a:t>WAP to develop simple calculator in python</a:t>
            </a:r>
          </a:p>
        </p:txBody>
      </p:sp>
      <p:sp>
        <p:nvSpPr>
          <p:cNvPr id="22" name="Rectangle 21">
            <a:extLst>
              <a:ext uri="{FF2B5EF4-FFF2-40B4-BE49-F238E27FC236}">
                <a16:creationId xmlns:a16="http://schemas.microsoft.com/office/drawing/2014/main" id="{E5201706-5425-C740-85B5-B3D6F3A723A8}"/>
              </a:ext>
            </a:extLst>
          </p:cNvPr>
          <p:cNvSpPr/>
          <p:nvPr/>
        </p:nvSpPr>
        <p:spPr>
          <a:xfrm>
            <a:off x="991401" y="1632637"/>
            <a:ext cx="7282804" cy="1569660"/>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number1 = int(input(</a:t>
            </a:r>
            <a:r>
              <a:rPr lang="en-IN" sz="1600" dirty="0">
                <a:solidFill>
                  <a:srgbClr val="A31515"/>
                </a:solidFill>
                <a:latin typeface="Menlo" panose="020B0609030804020204" pitchFamily="49" charset="0"/>
              </a:rPr>
              <a:t>"Enter first number: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number2 = int(input(</a:t>
            </a:r>
            <a:r>
              <a:rPr lang="en-IN" sz="1600" dirty="0">
                <a:solidFill>
                  <a:srgbClr val="A31515"/>
                </a:solidFill>
                <a:latin typeface="Menlo" panose="020B0609030804020204" pitchFamily="49" charset="0"/>
              </a:rPr>
              <a:t>"Enter second number: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p:txBody>
      </p:sp>
      <p:sp>
        <p:nvSpPr>
          <p:cNvPr id="23" name="Rectangle 22">
            <a:extLst>
              <a:ext uri="{FF2B5EF4-FFF2-40B4-BE49-F238E27FC236}">
                <a16:creationId xmlns:a16="http://schemas.microsoft.com/office/drawing/2014/main" id="{CA19642F-5D1A-FE4D-B4D4-C463D97A5E30}"/>
              </a:ext>
            </a:extLst>
          </p:cNvPr>
          <p:cNvSpPr/>
          <p:nvPr/>
        </p:nvSpPr>
        <p:spPr>
          <a:xfrm>
            <a:off x="491408" y="1632637"/>
            <a:ext cx="499993" cy="1569660"/>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latin typeface="Consolas" panose="020B0609020204030204" pitchFamily="49" charset="0"/>
              </a:rPr>
              <a:t>6</a:t>
            </a:r>
          </a:p>
        </p:txBody>
      </p:sp>
      <p:sp>
        <p:nvSpPr>
          <p:cNvPr id="24" name="Rectangle: Top Corners Rounded 6">
            <a:extLst>
              <a:ext uri="{FF2B5EF4-FFF2-40B4-BE49-F238E27FC236}">
                <a16:creationId xmlns:a16="http://schemas.microsoft.com/office/drawing/2014/main" id="{BD17EFDB-5E2A-0E47-A330-1E891ECFE3E0}"/>
              </a:ext>
            </a:extLst>
          </p:cNvPr>
          <p:cNvSpPr/>
          <p:nvPr/>
        </p:nvSpPr>
        <p:spPr>
          <a:xfrm>
            <a:off x="491408" y="130345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Example1.py</a:t>
            </a:r>
          </a:p>
        </p:txBody>
      </p:sp>
      <p:sp>
        <p:nvSpPr>
          <p:cNvPr id="25" name="Rectangle 24">
            <a:extLst>
              <a:ext uri="{FF2B5EF4-FFF2-40B4-BE49-F238E27FC236}">
                <a16:creationId xmlns:a16="http://schemas.microsoft.com/office/drawing/2014/main" id="{B6C836B4-3A87-494C-AB65-0CA690BFC3A5}"/>
              </a:ext>
            </a:extLst>
          </p:cNvPr>
          <p:cNvSpPr/>
          <p:nvPr/>
        </p:nvSpPr>
        <p:spPr>
          <a:xfrm>
            <a:off x="491408" y="3746254"/>
            <a:ext cx="3545334" cy="1569660"/>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first number: 3</a:t>
            </a:r>
          </a:p>
          <a:p>
            <a:r>
              <a:rPr lang="en-IN" sz="1600" b="1" dirty="0">
                <a:latin typeface="Consolas" pitchFamily="49" charset="0"/>
                <a:cs typeface="Consolas" panose="020B0609020204030204" pitchFamily="49" charset="0"/>
              </a:rPr>
              <a:t>Enter second number: 3</a:t>
            </a:r>
          </a:p>
          <a:p>
            <a:r>
              <a:rPr lang="en-IN" sz="1600" b="1" dirty="0">
                <a:latin typeface="Consolas" pitchFamily="49" charset="0"/>
                <a:cs typeface="Consolas" panose="020B0609020204030204" pitchFamily="49" charset="0"/>
              </a:rPr>
              <a:t>3 + 3 = 6</a:t>
            </a:r>
          </a:p>
          <a:p>
            <a:r>
              <a:rPr lang="en-IN" sz="1600" b="1" dirty="0">
                <a:latin typeface="Consolas" pitchFamily="49" charset="0"/>
                <a:cs typeface="Consolas" panose="020B0609020204030204" pitchFamily="49" charset="0"/>
              </a:rPr>
              <a:t>3 * 3 = 9</a:t>
            </a:r>
          </a:p>
          <a:p>
            <a:r>
              <a:rPr lang="en-IN" sz="1600" b="1" dirty="0">
                <a:latin typeface="Consolas" pitchFamily="49" charset="0"/>
                <a:cs typeface="Consolas" panose="020B0609020204030204" pitchFamily="49" charset="0"/>
              </a:rPr>
              <a:t>3 - 3 = 0</a:t>
            </a:r>
          </a:p>
          <a:p>
            <a:r>
              <a:rPr lang="en-IN" sz="1600" b="1" dirty="0">
                <a:latin typeface="Consolas" pitchFamily="49" charset="0"/>
                <a:cs typeface="Consolas" panose="020B0609020204030204" pitchFamily="49" charset="0"/>
              </a:rPr>
              <a:t>3 / 3 = 1.0</a:t>
            </a:r>
          </a:p>
        </p:txBody>
      </p:sp>
      <p:sp>
        <p:nvSpPr>
          <p:cNvPr id="26" name="Rectangle: Top Corners Rounded 6">
            <a:extLst>
              <a:ext uri="{FF2B5EF4-FFF2-40B4-BE49-F238E27FC236}">
                <a16:creationId xmlns:a16="http://schemas.microsoft.com/office/drawing/2014/main" id="{62ED6631-A899-4B4C-9AC3-E75EAD79764E}"/>
              </a:ext>
            </a:extLst>
          </p:cNvPr>
          <p:cNvSpPr/>
          <p:nvPr/>
        </p:nvSpPr>
        <p:spPr>
          <a:xfrm>
            <a:off x="491408" y="342900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2842918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5">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xEl>
                                              <p:pRg st="0" end="0"/>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5">
                                            <p:txEl>
                                              <p:pRg st="1" end="1"/>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
                                            <p:txEl>
                                              <p:pRg st="2" end="2"/>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
                                            <p:txEl>
                                              <p:pRg st="3" end="3"/>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5">
                                            <p:txEl>
                                              <p:pRg st="4" end="4"/>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uild="p" animBg="1"/>
      <p:bldP spid="23" grpId="0" animBg="1"/>
      <p:bldP spid="24" grpId="0" animBg="1"/>
      <p:bldP spid="25" grpId="0" uiExpand="1" build="p" animBg="1"/>
      <p:bldP spid="2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2</a:t>
            </a:r>
          </a:p>
        </p:txBody>
      </p:sp>
      <p:sp>
        <p:nvSpPr>
          <p:cNvPr id="3" name="Content Placeholder 2"/>
          <p:cNvSpPr>
            <a:spLocks noGrp="1"/>
          </p:cNvSpPr>
          <p:nvPr>
            <p:ph idx="1"/>
          </p:nvPr>
        </p:nvSpPr>
        <p:spPr>
          <a:xfrm>
            <a:off x="131180" y="799944"/>
            <a:ext cx="11929641" cy="5590565"/>
          </a:xfrm>
        </p:spPr>
        <p:txBody>
          <a:bodyPr/>
          <a:lstStyle/>
          <a:p>
            <a:r>
              <a:rPr lang="en-IN" dirty="0"/>
              <a:t>WAP to calculate simple interest</a:t>
            </a:r>
          </a:p>
        </p:txBody>
      </p:sp>
      <p:sp>
        <p:nvSpPr>
          <p:cNvPr id="19" name="Rectangle 18">
            <a:extLst>
              <a:ext uri="{FF2B5EF4-FFF2-40B4-BE49-F238E27FC236}">
                <a16:creationId xmlns:a16="http://schemas.microsoft.com/office/drawing/2014/main" id="{722CD77B-7355-4047-B1C0-9A2D543AED50}"/>
              </a:ext>
            </a:extLst>
          </p:cNvPr>
          <p:cNvSpPr/>
          <p:nvPr/>
        </p:nvSpPr>
        <p:spPr>
          <a:xfrm>
            <a:off x="999414" y="1639271"/>
            <a:ext cx="7282804" cy="1323439"/>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P = int(input(</a:t>
            </a:r>
            <a:r>
              <a:rPr lang="en-IN" sz="1600" dirty="0">
                <a:solidFill>
                  <a:srgbClr val="A31515"/>
                </a:solidFill>
                <a:latin typeface="Menlo" panose="020B0609030804020204" pitchFamily="49" charset="0"/>
              </a:rPr>
              <a:t>"Enter P: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R = int(input(</a:t>
            </a:r>
            <a:r>
              <a:rPr lang="en-IN" sz="1600" dirty="0">
                <a:solidFill>
                  <a:srgbClr val="A31515"/>
                </a:solidFill>
                <a:latin typeface="Menlo" panose="020B0609030804020204" pitchFamily="49" charset="0"/>
              </a:rPr>
              <a:t>"Enter 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T = int(input(</a:t>
            </a:r>
            <a:r>
              <a:rPr lang="en-IN" sz="1600" dirty="0">
                <a:solidFill>
                  <a:srgbClr val="A31515"/>
                </a:solidFill>
                <a:latin typeface="Menlo" panose="020B0609030804020204" pitchFamily="49" charset="0"/>
              </a:rPr>
              <a:t>"Enter N: "</a:t>
            </a:r>
            <a:r>
              <a:rPr lang="en-IN" sz="1600" dirty="0">
                <a:solidFill>
                  <a:srgbClr val="000000"/>
                </a:solidFill>
                <a:latin typeface="Menlo" panose="020B0609030804020204" pitchFamily="49" charset="0"/>
              </a:rPr>
              <a:t>))</a:t>
            </a:r>
          </a:p>
          <a:p>
            <a:r>
              <a:rPr lang="en-IN" sz="1600" dirty="0" err="1">
                <a:solidFill>
                  <a:srgbClr val="000000"/>
                </a:solidFill>
                <a:latin typeface="Menlo" panose="020B0609030804020204" pitchFamily="49" charset="0"/>
              </a:rPr>
              <a:t>Simple_interest</a:t>
            </a:r>
            <a:r>
              <a:rPr lang="en-IN" sz="1600" dirty="0">
                <a:solidFill>
                  <a:srgbClr val="000000"/>
                </a:solidFill>
                <a:latin typeface="Menlo" panose="020B0609030804020204" pitchFamily="49" charset="0"/>
              </a:rPr>
              <a:t> = (P * R * T) / </a:t>
            </a:r>
            <a:r>
              <a:rPr lang="en-IN" sz="1600" dirty="0">
                <a:solidFill>
                  <a:srgbClr val="098658"/>
                </a:solidFill>
                <a:latin typeface="Menlo" panose="020B0609030804020204" pitchFamily="49" charset="0"/>
              </a:rPr>
              <a:t>100</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"The simple interest is:"</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Simple_interest</a:t>
            </a:r>
            <a:r>
              <a:rPr lang="en-IN" sz="1600" dirty="0">
                <a:solidFill>
                  <a:srgbClr val="000000"/>
                </a:solidFill>
                <a:latin typeface="Menlo" panose="020B0609030804020204" pitchFamily="49" charset="0"/>
              </a:rPr>
              <a:t>)</a:t>
            </a:r>
          </a:p>
        </p:txBody>
      </p:sp>
      <p:sp>
        <p:nvSpPr>
          <p:cNvPr id="20" name="Rectangle 19">
            <a:extLst>
              <a:ext uri="{FF2B5EF4-FFF2-40B4-BE49-F238E27FC236}">
                <a16:creationId xmlns:a16="http://schemas.microsoft.com/office/drawing/2014/main" id="{9A46B9B0-EA81-0647-88CC-67081B168111}"/>
              </a:ext>
            </a:extLst>
          </p:cNvPr>
          <p:cNvSpPr/>
          <p:nvPr/>
        </p:nvSpPr>
        <p:spPr>
          <a:xfrm>
            <a:off x="499421" y="163927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p:txBody>
      </p:sp>
      <p:sp>
        <p:nvSpPr>
          <p:cNvPr id="21" name="Rectangle: Top Corners Rounded 6">
            <a:extLst>
              <a:ext uri="{FF2B5EF4-FFF2-40B4-BE49-F238E27FC236}">
                <a16:creationId xmlns:a16="http://schemas.microsoft.com/office/drawing/2014/main" id="{FCC79A3A-C32F-9445-A595-5C10C6765460}"/>
              </a:ext>
            </a:extLst>
          </p:cNvPr>
          <p:cNvSpPr/>
          <p:nvPr/>
        </p:nvSpPr>
        <p:spPr>
          <a:xfrm>
            <a:off x="499421" y="131008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Example2.py</a:t>
            </a:r>
          </a:p>
        </p:txBody>
      </p:sp>
      <p:sp>
        <p:nvSpPr>
          <p:cNvPr id="22" name="Rectangle 21">
            <a:extLst>
              <a:ext uri="{FF2B5EF4-FFF2-40B4-BE49-F238E27FC236}">
                <a16:creationId xmlns:a16="http://schemas.microsoft.com/office/drawing/2014/main" id="{27217CDE-4761-B544-B129-33DE33B3D90E}"/>
              </a:ext>
            </a:extLst>
          </p:cNvPr>
          <p:cNvSpPr/>
          <p:nvPr/>
        </p:nvSpPr>
        <p:spPr>
          <a:xfrm>
            <a:off x="499421" y="3514754"/>
            <a:ext cx="4050277" cy="1077218"/>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P: 10000</a:t>
            </a:r>
          </a:p>
          <a:p>
            <a:r>
              <a:rPr lang="en-IN" sz="1600" b="1" dirty="0">
                <a:latin typeface="Consolas" pitchFamily="49" charset="0"/>
                <a:cs typeface="Consolas" panose="020B0609020204030204" pitchFamily="49" charset="0"/>
              </a:rPr>
              <a:t>Enter R: 5</a:t>
            </a:r>
          </a:p>
          <a:p>
            <a:r>
              <a:rPr lang="en-IN" sz="1600" b="1" dirty="0">
                <a:latin typeface="Consolas" pitchFamily="49" charset="0"/>
                <a:cs typeface="Consolas" panose="020B0609020204030204" pitchFamily="49" charset="0"/>
              </a:rPr>
              <a:t>Enter N: 1</a:t>
            </a:r>
          </a:p>
          <a:p>
            <a:r>
              <a:rPr lang="en-IN" sz="1600" b="1" dirty="0">
                <a:latin typeface="Consolas" pitchFamily="49" charset="0"/>
                <a:cs typeface="Consolas" panose="020B0609020204030204" pitchFamily="49" charset="0"/>
              </a:rPr>
              <a:t>The simple interest is: 500.0</a:t>
            </a:r>
          </a:p>
        </p:txBody>
      </p:sp>
      <p:sp>
        <p:nvSpPr>
          <p:cNvPr id="23" name="Rectangle: Top Corners Rounded 6">
            <a:extLst>
              <a:ext uri="{FF2B5EF4-FFF2-40B4-BE49-F238E27FC236}">
                <a16:creationId xmlns:a16="http://schemas.microsoft.com/office/drawing/2014/main" id="{9435A1AB-233B-8344-8059-A1098B8DFF2A}"/>
              </a:ext>
            </a:extLst>
          </p:cNvPr>
          <p:cNvSpPr/>
          <p:nvPr/>
        </p:nvSpPr>
        <p:spPr>
          <a:xfrm>
            <a:off x="499421" y="319750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373415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bg/>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xEl>
                                              <p:pRg st="0" end="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2">
                                            <p:txEl>
                                              <p:pRg st="1" end="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xEl>
                                              <p:pRg st="2" end="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animBg="1"/>
      <p:bldP spid="20" grpId="0" animBg="1"/>
      <p:bldP spid="21" grpId="0" animBg="1"/>
      <p:bldP spid="22" grpId="0" uiExpand="1" build="p" animBg="1"/>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3</a:t>
            </a:r>
          </a:p>
        </p:txBody>
      </p:sp>
      <p:sp>
        <p:nvSpPr>
          <p:cNvPr id="3" name="Content Placeholder 2"/>
          <p:cNvSpPr>
            <a:spLocks noGrp="1"/>
          </p:cNvSpPr>
          <p:nvPr>
            <p:ph idx="1"/>
          </p:nvPr>
        </p:nvSpPr>
        <p:spPr>
          <a:xfrm>
            <a:off x="131180" y="799944"/>
            <a:ext cx="11929641" cy="5590565"/>
          </a:xfrm>
        </p:spPr>
        <p:txBody>
          <a:bodyPr/>
          <a:lstStyle/>
          <a:p>
            <a:r>
              <a:rPr lang="en-IN" dirty="0"/>
              <a:t>WAP to calculate area of circle.</a:t>
            </a:r>
          </a:p>
        </p:txBody>
      </p:sp>
      <p:sp>
        <p:nvSpPr>
          <p:cNvPr id="15" name="Rectangle 14">
            <a:extLst>
              <a:ext uri="{FF2B5EF4-FFF2-40B4-BE49-F238E27FC236}">
                <a16:creationId xmlns:a16="http://schemas.microsoft.com/office/drawing/2014/main" id="{007238C0-42A4-6D4B-9339-A61E1CE24396}"/>
              </a:ext>
            </a:extLst>
          </p:cNvPr>
          <p:cNvSpPr/>
          <p:nvPr/>
        </p:nvSpPr>
        <p:spPr>
          <a:xfrm>
            <a:off x="977112" y="1650538"/>
            <a:ext cx="7282804" cy="1077218"/>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PI = </a:t>
            </a:r>
            <a:r>
              <a:rPr lang="en-IN" sz="1600" dirty="0">
                <a:solidFill>
                  <a:srgbClr val="098658"/>
                </a:solidFill>
                <a:latin typeface="Menlo" panose="020B0609030804020204" pitchFamily="49" charset="0"/>
              </a:rPr>
              <a:t>3.14</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r = float(input(</a:t>
            </a:r>
            <a:r>
              <a:rPr lang="en-IN" sz="1600" dirty="0">
                <a:solidFill>
                  <a:srgbClr val="A31515"/>
                </a:solidFill>
                <a:latin typeface="Menlo" panose="020B0609030804020204" pitchFamily="49" charset="0"/>
              </a:rPr>
              <a:t>"Enter the radius of a circle:"</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area = PI * r * r</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"Area of a circle = %.2f"</a:t>
            </a:r>
            <a:r>
              <a:rPr lang="en-IN" sz="1600" dirty="0">
                <a:solidFill>
                  <a:srgbClr val="000000"/>
                </a:solidFill>
                <a:latin typeface="Menlo" panose="020B0609030804020204" pitchFamily="49" charset="0"/>
              </a:rPr>
              <a:t> %area)</a:t>
            </a:r>
          </a:p>
        </p:txBody>
      </p:sp>
      <p:sp>
        <p:nvSpPr>
          <p:cNvPr id="17" name="Rectangle 16">
            <a:extLst>
              <a:ext uri="{FF2B5EF4-FFF2-40B4-BE49-F238E27FC236}">
                <a16:creationId xmlns:a16="http://schemas.microsoft.com/office/drawing/2014/main" id="{E6B89899-B118-984E-8C49-944AF3433FAF}"/>
              </a:ext>
            </a:extLst>
          </p:cNvPr>
          <p:cNvSpPr/>
          <p:nvPr/>
        </p:nvSpPr>
        <p:spPr>
          <a:xfrm>
            <a:off x="477119" y="1650538"/>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p:txBody>
      </p:sp>
      <p:sp>
        <p:nvSpPr>
          <p:cNvPr id="19" name="Rectangle: Top Corners Rounded 6">
            <a:extLst>
              <a:ext uri="{FF2B5EF4-FFF2-40B4-BE49-F238E27FC236}">
                <a16:creationId xmlns:a16="http://schemas.microsoft.com/office/drawing/2014/main" id="{12A0B103-383F-6E4D-96E4-176232B0EF8D}"/>
              </a:ext>
            </a:extLst>
          </p:cNvPr>
          <p:cNvSpPr/>
          <p:nvPr/>
        </p:nvSpPr>
        <p:spPr>
          <a:xfrm>
            <a:off x="477119" y="13213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Example3.py</a:t>
            </a:r>
          </a:p>
        </p:txBody>
      </p:sp>
      <p:sp>
        <p:nvSpPr>
          <p:cNvPr id="20" name="Rectangle 19">
            <a:extLst>
              <a:ext uri="{FF2B5EF4-FFF2-40B4-BE49-F238E27FC236}">
                <a16:creationId xmlns:a16="http://schemas.microsoft.com/office/drawing/2014/main" id="{9ADDA960-75F4-B948-9626-A5D4437BD180}"/>
              </a:ext>
            </a:extLst>
          </p:cNvPr>
          <p:cNvSpPr/>
          <p:nvPr/>
        </p:nvSpPr>
        <p:spPr>
          <a:xfrm>
            <a:off x="477119" y="3456322"/>
            <a:ext cx="4540930" cy="584775"/>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the radius of a circle:100</a:t>
            </a:r>
          </a:p>
          <a:p>
            <a:r>
              <a:rPr lang="en-IN" sz="1600" b="1" dirty="0">
                <a:latin typeface="Consolas" pitchFamily="49" charset="0"/>
                <a:cs typeface="Consolas" panose="020B0609020204030204" pitchFamily="49" charset="0"/>
              </a:rPr>
              <a:t>Area of a circle = 31400.00</a:t>
            </a:r>
          </a:p>
        </p:txBody>
      </p:sp>
      <p:sp>
        <p:nvSpPr>
          <p:cNvPr id="21" name="Rectangle: Top Corners Rounded 6">
            <a:extLst>
              <a:ext uri="{FF2B5EF4-FFF2-40B4-BE49-F238E27FC236}">
                <a16:creationId xmlns:a16="http://schemas.microsoft.com/office/drawing/2014/main" id="{871562F6-23B5-434B-8966-297BB65058F3}"/>
              </a:ext>
            </a:extLst>
          </p:cNvPr>
          <p:cNvSpPr/>
          <p:nvPr/>
        </p:nvSpPr>
        <p:spPr>
          <a:xfrm>
            <a:off x="477119" y="3139068"/>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116739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bg/>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xEl>
                                              <p:pRg st="0" end="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animBg="1"/>
      <p:bldP spid="17" grpId="0" animBg="1"/>
      <p:bldP spid="19" grpId="0" animBg="1"/>
      <p:bldP spid="20" grpId="0" uiExpand="1" build="p" animBg="1"/>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types in Python</a:t>
            </a:r>
            <a:endParaRPr lang="en-US" dirty="0"/>
          </a:p>
        </p:txBody>
      </p:sp>
      <p:graphicFrame>
        <p:nvGraphicFramePr>
          <p:cNvPr id="4" name="Content Placeholder 4">
            <a:extLst>
              <a:ext uri="{FF2B5EF4-FFF2-40B4-BE49-F238E27FC236}">
                <a16:creationId xmlns:a16="http://schemas.microsoft.com/office/drawing/2014/main" id="{2486BC6F-42B7-4A1D-889E-1B1818D1D5FB}"/>
              </a:ext>
            </a:extLst>
          </p:cNvPr>
          <p:cNvGraphicFramePr>
            <a:graphicFrameLocks/>
          </p:cNvGraphicFramePr>
          <p:nvPr/>
        </p:nvGraphicFramePr>
        <p:xfrm>
          <a:off x="360825" y="812705"/>
          <a:ext cx="11413358" cy="246888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val="20000"/>
                    </a:ext>
                  </a:extLst>
                </a:gridCol>
                <a:gridCol w="1109609">
                  <a:extLst>
                    <a:ext uri="{9D8B030D-6E8A-4147-A177-3AD203B41FA5}">
                      <a16:colId xmlns:a16="http://schemas.microsoft.com/office/drawing/2014/main" val="20001"/>
                    </a:ext>
                  </a:extLst>
                </a:gridCol>
                <a:gridCol w="8948790">
                  <a:extLst>
                    <a:ext uri="{9D8B030D-6E8A-4147-A177-3AD203B41FA5}">
                      <a16:colId xmlns:a16="http://schemas.microsoft.com/office/drawing/2014/main" val="20002"/>
                    </a:ext>
                  </a:extLst>
                </a:gridCol>
              </a:tblGrid>
              <a:tr h="411480">
                <a:tc>
                  <a:txBody>
                    <a:bodyPr/>
                    <a:lstStyle/>
                    <a:p>
                      <a:r>
                        <a:rPr lang="en-US" b="1" dirty="0">
                          <a:solidFill>
                            <a:schemeClr val="tx1"/>
                          </a:solidFill>
                        </a:rPr>
                        <a:t>Name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Type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Description</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411480">
                <a:tc gridSpan="3">
                  <a:txBody>
                    <a:bodyPr/>
                    <a:lstStyle/>
                    <a:p>
                      <a:pPr marL="0" algn="ctr" defTabSz="914400" rtl="0" eaLnBrk="1" latinLnBrk="0" hangingPunct="1"/>
                      <a:r>
                        <a:rPr lang="en-US" sz="1900" b="1" kern="1200" dirty="0">
                          <a:solidFill>
                            <a:schemeClr val="lt1"/>
                          </a:solidFill>
                          <a:latin typeface="+mn-lt"/>
                          <a:ea typeface="+mn-ea"/>
                          <a:cs typeface="+mn-cs"/>
                        </a:rPr>
                        <a:t>Data Types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algn="ct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hMerge="1">
                  <a:txBody>
                    <a:bodyPr/>
                    <a:lstStyle/>
                    <a:p>
                      <a:pPr algn="l"/>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5"/>
                  </a:ext>
                </a:extLst>
              </a:tr>
              <a:tr h="411480">
                <a:tc>
                  <a:txBody>
                    <a:bodyPr/>
                    <a:lstStyle/>
                    <a:p>
                      <a:r>
                        <a:rPr lang="en-US" sz="1900" dirty="0"/>
                        <a:t>Integer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int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Whole number such as 0,1,5,</a:t>
                      </a:r>
                      <a:r>
                        <a:rPr lang="en-US" sz="2000" baseline="0" dirty="0">
                          <a:solidFill>
                            <a:schemeClr val="tx1"/>
                          </a:solidFill>
                        </a:rPr>
                        <a:t> -5 etc..</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411480">
                <a:tc>
                  <a:txBody>
                    <a:bodyPr/>
                    <a:lstStyle/>
                    <a:p>
                      <a:r>
                        <a:rPr lang="en-US" sz="1900" dirty="0"/>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Numbers with decimal points such as 1.5, 7.9</a:t>
                      </a:r>
                      <a:r>
                        <a:rPr lang="en-US" sz="2000" baseline="0" dirty="0">
                          <a:solidFill>
                            <a:schemeClr val="tx1"/>
                          </a:solidFill>
                        </a:rPr>
                        <a:t>, -8.2 etc..</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411480">
                <a:tc>
                  <a:txBody>
                    <a:bodyPr/>
                    <a:lstStyle/>
                    <a:p>
                      <a:r>
                        <a:rPr lang="en-US" sz="1900" dirty="0"/>
                        <a:t>String</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str</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Sequence of character (Ordered) such as “</a:t>
                      </a:r>
                      <a:r>
                        <a:rPr lang="en-US" sz="2000" dirty="0" err="1">
                          <a:solidFill>
                            <a:schemeClr val="tx1"/>
                          </a:solidFill>
                        </a:rPr>
                        <a:t>darshan</a:t>
                      </a:r>
                      <a:r>
                        <a:rPr lang="en-US" sz="2000" dirty="0">
                          <a:solidFill>
                            <a:schemeClr val="tx1"/>
                          </a:solidFill>
                        </a:rPr>
                        <a:t>”, ‘college’, “</a:t>
                      </a:r>
                      <a:r>
                        <a:rPr lang="gu-IN" sz="2000" dirty="0">
                          <a:solidFill>
                            <a:schemeClr val="tx1"/>
                          </a:solidFill>
                        </a:rPr>
                        <a:t>રાજકોટ</a:t>
                      </a:r>
                      <a:r>
                        <a:rPr lang="en-US" sz="2000" dirty="0">
                          <a:solidFill>
                            <a:schemeClr val="tx1"/>
                          </a:solidFill>
                        </a:rPr>
                        <a:t>” etc..</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411480">
                <a:tc>
                  <a:txBody>
                    <a:bodyPr/>
                    <a:lstStyle/>
                    <a:p>
                      <a:r>
                        <a:rPr lang="en-US" sz="1900" dirty="0"/>
                        <a:t>Boolean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bool</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Logical</a:t>
                      </a:r>
                      <a:r>
                        <a:rPr lang="en-US" sz="2000" baseline="0" dirty="0">
                          <a:solidFill>
                            <a:schemeClr val="tx1"/>
                          </a:solidFill>
                        </a:rPr>
                        <a:t> values indicating </a:t>
                      </a:r>
                      <a:r>
                        <a:rPr lang="en-US" sz="2000" b="1" baseline="0" dirty="0" err="1">
                          <a:solidFill>
                            <a:srgbClr val="FF0000"/>
                          </a:solidFill>
                        </a:rPr>
                        <a:t>T</a:t>
                      </a:r>
                      <a:r>
                        <a:rPr lang="en-US" sz="2000" baseline="0" dirty="0" err="1">
                          <a:solidFill>
                            <a:schemeClr val="tx1"/>
                          </a:solidFill>
                        </a:rPr>
                        <a:t>ure</a:t>
                      </a:r>
                      <a:r>
                        <a:rPr lang="en-US" sz="2000" baseline="0" dirty="0">
                          <a:solidFill>
                            <a:schemeClr val="tx1"/>
                          </a:solidFill>
                        </a:rPr>
                        <a:t> or </a:t>
                      </a:r>
                      <a:r>
                        <a:rPr lang="en-US" sz="2000" b="1" baseline="0" dirty="0">
                          <a:solidFill>
                            <a:srgbClr val="FF0000"/>
                          </a:solidFill>
                        </a:rPr>
                        <a:t>F</a:t>
                      </a:r>
                      <a:r>
                        <a:rPr lang="en-US" sz="2000" baseline="0" dirty="0">
                          <a:solidFill>
                            <a:schemeClr val="tx1"/>
                          </a:solidFill>
                        </a:rPr>
                        <a:t>alse (T and F here are capital in python)</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bl>
          </a:graphicData>
        </a:graphic>
      </p:graphicFrame>
      <p:graphicFrame>
        <p:nvGraphicFramePr>
          <p:cNvPr id="5" name="Content Placeholder 4">
            <a:extLst>
              <a:ext uri="{FF2B5EF4-FFF2-40B4-BE49-F238E27FC236}">
                <a16:creationId xmlns:a16="http://schemas.microsoft.com/office/drawing/2014/main" id="{2486BC6F-42B7-4A1D-889E-1B1818D1D5FB}"/>
              </a:ext>
            </a:extLst>
          </p:cNvPr>
          <p:cNvGraphicFramePr>
            <a:graphicFrameLocks/>
          </p:cNvGraphicFramePr>
          <p:nvPr/>
        </p:nvGraphicFramePr>
        <p:xfrm>
          <a:off x="353734" y="3344636"/>
          <a:ext cx="11413358" cy="321564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val="20000"/>
                    </a:ext>
                  </a:extLst>
                </a:gridCol>
                <a:gridCol w="1109609">
                  <a:extLst>
                    <a:ext uri="{9D8B030D-6E8A-4147-A177-3AD203B41FA5}">
                      <a16:colId xmlns:a16="http://schemas.microsoft.com/office/drawing/2014/main" val="20001"/>
                    </a:ext>
                  </a:extLst>
                </a:gridCol>
                <a:gridCol w="8948790">
                  <a:extLst>
                    <a:ext uri="{9D8B030D-6E8A-4147-A177-3AD203B41FA5}">
                      <a16:colId xmlns:a16="http://schemas.microsoft.com/office/drawing/2014/main" val="20002"/>
                    </a:ext>
                  </a:extLst>
                </a:gridCol>
              </a:tblGrid>
              <a:tr h="411480">
                <a:tc gridSpan="3">
                  <a:txBody>
                    <a:bodyPr/>
                    <a:lstStyle/>
                    <a:p>
                      <a:pPr algn="ctr"/>
                      <a:r>
                        <a:rPr lang="en-US" sz="1900" dirty="0"/>
                        <a:t>Data Structures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algn="ct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hMerge="1">
                  <a:txBody>
                    <a:bodyPr/>
                    <a:lstStyle/>
                    <a:p>
                      <a:pPr algn="l"/>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411480">
                <a:tc>
                  <a:txBody>
                    <a:bodyPr/>
                    <a:lstStyle/>
                    <a:p>
                      <a:r>
                        <a:rPr lang="en-US" sz="1900" dirty="0"/>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Ordered</a:t>
                      </a:r>
                      <a:r>
                        <a:rPr lang="en-US" sz="2000" dirty="0">
                          <a:solidFill>
                            <a:schemeClr val="tx1"/>
                          </a:solidFill>
                        </a:rPr>
                        <a:t> Sequence</a:t>
                      </a:r>
                      <a:r>
                        <a:rPr lang="en-US" sz="2000" baseline="0" dirty="0">
                          <a:solidFill>
                            <a:schemeClr val="tx1"/>
                          </a:solidFill>
                        </a:rPr>
                        <a:t> of objects, will be represented with </a:t>
                      </a:r>
                      <a:r>
                        <a:rPr lang="en-US" sz="2000" b="1" baseline="0" dirty="0">
                          <a:solidFill>
                            <a:schemeClr val="tx1"/>
                          </a:solidFill>
                        </a:rPr>
                        <a:t>square</a:t>
                      </a:r>
                      <a:r>
                        <a:rPr lang="en-US" sz="2000" baseline="0" dirty="0">
                          <a:solidFill>
                            <a:schemeClr val="tx1"/>
                          </a:solidFill>
                        </a:rPr>
                        <a:t> brackets </a:t>
                      </a:r>
                      <a:r>
                        <a:rPr lang="en-US" sz="2000" b="1" baseline="0" dirty="0">
                          <a:solidFill>
                            <a:srgbClr val="FF0000"/>
                          </a:solidFill>
                        </a:rPr>
                        <a:t>[ ]</a:t>
                      </a:r>
                    </a:p>
                    <a:p>
                      <a:pPr algn="l"/>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411480">
                <a:tc>
                  <a:txBody>
                    <a:bodyPr/>
                    <a:lstStyle/>
                    <a:p>
                      <a:r>
                        <a:rPr lang="en-IN" sz="1900" dirty="0" err="1"/>
                        <a:t>Tuple</a:t>
                      </a:r>
                      <a:endParaRPr lang="en-IN"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err="1">
                          <a:solidFill>
                            <a:schemeClr val="tx2"/>
                          </a:solidFill>
                        </a:rPr>
                        <a:t>tup</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Ordered</a:t>
                      </a:r>
                      <a:r>
                        <a:rPr lang="en-IN" sz="2000" baseline="0" dirty="0">
                          <a:solidFill>
                            <a:schemeClr val="tx1"/>
                          </a:solidFill>
                        </a:rPr>
                        <a:t> </a:t>
                      </a:r>
                      <a:r>
                        <a:rPr lang="en-IN" sz="2000" b="1" baseline="0" dirty="0">
                          <a:solidFill>
                            <a:schemeClr val="tx1"/>
                          </a:solidFill>
                        </a:rPr>
                        <a:t>immutable</a:t>
                      </a:r>
                      <a:r>
                        <a:rPr lang="en-IN" sz="2000" baseline="0" dirty="0">
                          <a:solidFill>
                            <a:schemeClr val="tx1"/>
                          </a:solidFill>
                        </a:rPr>
                        <a:t> sequence of objects, will be represented with </a:t>
                      </a:r>
                      <a:r>
                        <a:rPr lang="en-IN" sz="2000" b="1" baseline="0" dirty="0">
                          <a:solidFill>
                            <a:schemeClr val="tx1"/>
                          </a:solidFill>
                        </a:rPr>
                        <a:t>round</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411480">
                <a:tc>
                  <a:txBody>
                    <a:bodyPr/>
                    <a:lstStyle/>
                    <a:p>
                      <a:r>
                        <a:rPr lang="en-IN" sz="1900" dirty="0"/>
                        <a:t>Set</a:t>
                      </a:r>
                      <a:endParaRPr lang="en-US"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a:solidFill>
                            <a:schemeClr val="tx2"/>
                          </a:solidFill>
                        </a:rPr>
                        <a:t>set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Unordered</a:t>
                      </a:r>
                      <a:r>
                        <a:rPr lang="en-IN" sz="2000" baseline="0" dirty="0">
                          <a:solidFill>
                            <a:schemeClr val="tx1"/>
                          </a:solidFill>
                        </a:rPr>
                        <a:t> collection of </a:t>
                      </a:r>
                      <a:r>
                        <a:rPr lang="en-IN" sz="2000" b="1" baseline="0" dirty="0">
                          <a:solidFill>
                            <a:schemeClr val="tx1"/>
                          </a:solidFill>
                        </a:rPr>
                        <a:t>unique</a:t>
                      </a:r>
                      <a:r>
                        <a:rPr lang="en-IN" sz="2000" baseline="0" dirty="0">
                          <a:solidFill>
                            <a:schemeClr val="tx1"/>
                          </a:solidFill>
                        </a:rPr>
                        <a:t> objects, will be represented with the </a:t>
                      </a:r>
                      <a:r>
                        <a:rPr lang="en-IN" sz="2000" b="1" baseline="0" dirty="0">
                          <a:solidFill>
                            <a:schemeClr val="tx1"/>
                          </a:solidFill>
                        </a:rPr>
                        <a:t>curly</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411480">
                <a:tc>
                  <a:txBody>
                    <a:bodyPr/>
                    <a:lstStyle/>
                    <a:p>
                      <a:r>
                        <a:rPr lang="en-US" sz="1900" dirty="0"/>
                        <a:t>Dictionary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dict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Unordered</a:t>
                      </a:r>
                      <a:r>
                        <a:rPr lang="en-US" sz="2000" dirty="0">
                          <a:solidFill>
                            <a:schemeClr val="tx1"/>
                          </a:solidFill>
                        </a:rPr>
                        <a:t> </a:t>
                      </a:r>
                      <a:r>
                        <a:rPr lang="en-US" sz="2000" b="1" dirty="0">
                          <a:solidFill>
                            <a:schemeClr val="tx1"/>
                          </a:solidFill>
                        </a:rPr>
                        <a:t>key </a:t>
                      </a:r>
                      <a:r>
                        <a:rPr lang="en-US" sz="2000" b="1" dirty="0">
                          <a:solidFill>
                            <a:srgbClr val="FF0000"/>
                          </a:solidFill>
                        </a:rPr>
                        <a:t>:</a:t>
                      </a:r>
                      <a:r>
                        <a:rPr lang="en-US" sz="2000" b="1" dirty="0">
                          <a:solidFill>
                            <a:schemeClr val="tx1"/>
                          </a:solidFill>
                        </a:rPr>
                        <a:t> value</a:t>
                      </a:r>
                      <a:r>
                        <a:rPr lang="en-US" sz="2000" baseline="0" dirty="0">
                          <a:solidFill>
                            <a:schemeClr val="tx1"/>
                          </a:solidFill>
                        </a:rPr>
                        <a:t> pair of objects , will be represented with </a:t>
                      </a:r>
                      <a:r>
                        <a:rPr lang="en-US" sz="2000" b="1" baseline="0" dirty="0">
                          <a:solidFill>
                            <a:schemeClr val="tx1"/>
                          </a:solidFill>
                        </a:rPr>
                        <a:t>curly</a:t>
                      </a:r>
                      <a:r>
                        <a:rPr lang="en-US" sz="2000" baseline="0" dirty="0">
                          <a:solidFill>
                            <a:schemeClr val="tx1"/>
                          </a:solidFill>
                        </a:rPr>
                        <a:t> brackets </a:t>
                      </a:r>
                      <a:r>
                        <a:rPr lang="en-US"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“college”: “</a:t>
                      </a:r>
                      <a:r>
                        <a:rPr lang="en-IN" sz="2000" b="0" baseline="0" dirty="0" err="1">
                          <a:solidFill>
                            <a:schemeClr val="tx1"/>
                          </a:solidFill>
                        </a:rPr>
                        <a:t>darshan</a:t>
                      </a:r>
                      <a:r>
                        <a:rPr lang="en-IN" sz="2000" b="0" baseline="0" dirty="0">
                          <a:solidFill>
                            <a:schemeClr val="tx1"/>
                          </a:solidFill>
                        </a:rPr>
                        <a:t>”,  “code”: “054”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Variables in Python</a:t>
            </a:r>
            <a:endParaRPr lang="en-US" dirty="0"/>
          </a:p>
        </p:txBody>
      </p:sp>
      <p:sp>
        <p:nvSpPr>
          <p:cNvPr id="3" name="Content Placeholder 2"/>
          <p:cNvSpPr>
            <a:spLocks noGrp="1"/>
          </p:cNvSpPr>
          <p:nvPr>
            <p:ph idx="1"/>
          </p:nvPr>
        </p:nvSpPr>
        <p:spPr/>
        <p:txBody>
          <a:bodyPr/>
          <a:lstStyle/>
          <a:p>
            <a:r>
              <a:rPr lang="en-US" dirty="0"/>
              <a:t>A Python variable is a </a:t>
            </a:r>
            <a:r>
              <a:rPr lang="en-US" dirty="0">
                <a:solidFill>
                  <a:srgbClr val="C00000"/>
                </a:solidFill>
              </a:rPr>
              <a:t>reserved memory location </a:t>
            </a:r>
            <a:r>
              <a:rPr lang="en-US" dirty="0"/>
              <a:t>to store values.</a:t>
            </a:r>
          </a:p>
          <a:p>
            <a:r>
              <a:rPr lang="en-US" dirty="0"/>
              <a:t>Unlike other programming languages, Python has </a:t>
            </a:r>
            <a:r>
              <a:rPr lang="en-US" dirty="0">
                <a:solidFill>
                  <a:srgbClr val="C00000"/>
                </a:solidFill>
              </a:rPr>
              <a:t>no command </a:t>
            </a:r>
            <a:r>
              <a:rPr lang="en-US" dirty="0"/>
              <a:t>for declaring a variable.</a:t>
            </a:r>
          </a:p>
          <a:p>
            <a:r>
              <a:rPr lang="en-US" dirty="0"/>
              <a:t>A variable is created the moment you </a:t>
            </a:r>
            <a:r>
              <a:rPr lang="en-US" dirty="0">
                <a:solidFill>
                  <a:srgbClr val="C00000"/>
                </a:solidFill>
              </a:rPr>
              <a:t>first assign </a:t>
            </a:r>
            <a:r>
              <a:rPr lang="en-US" dirty="0"/>
              <a:t>a value to it.</a:t>
            </a:r>
          </a:p>
          <a:p>
            <a:r>
              <a:rPr lang="en-IN" dirty="0"/>
              <a:t>Python uses Dynamic Typing so,</a:t>
            </a:r>
            <a:endParaRPr lang="en-US" dirty="0"/>
          </a:p>
          <a:p>
            <a:pPr lvl="1"/>
            <a:r>
              <a:rPr lang="en-IN" dirty="0"/>
              <a:t>We need </a:t>
            </a:r>
            <a:r>
              <a:rPr lang="en-IN" dirty="0">
                <a:solidFill>
                  <a:srgbClr val="C00000"/>
                </a:solidFill>
              </a:rPr>
              <a:t>not to specify the data types </a:t>
            </a:r>
            <a:r>
              <a:rPr lang="en-IN" dirty="0"/>
              <a:t>to the variable as it will internally assign the data type to the variable according to the </a:t>
            </a:r>
            <a:r>
              <a:rPr lang="en-IN" dirty="0">
                <a:solidFill>
                  <a:srgbClr val="C00000"/>
                </a:solidFill>
              </a:rPr>
              <a:t>value assigned</a:t>
            </a:r>
            <a:r>
              <a:rPr lang="en-IN" dirty="0"/>
              <a:t>.</a:t>
            </a:r>
          </a:p>
          <a:p>
            <a:pPr lvl="1"/>
            <a:r>
              <a:rPr lang="en-IN" dirty="0"/>
              <a:t>we can also </a:t>
            </a:r>
            <a:r>
              <a:rPr lang="en-IN" dirty="0">
                <a:solidFill>
                  <a:srgbClr val="C00000"/>
                </a:solidFill>
              </a:rPr>
              <a:t>reassign the different data type to the same variable</a:t>
            </a:r>
            <a:r>
              <a:rPr lang="en-IN" dirty="0"/>
              <a:t>, variable data type will change to new data type automatically.</a:t>
            </a:r>
          </a:p>
          <a:p>
            <a:pPr lvl="1"/>
            <a:r>
              <a:rPr lang="en-IN" dirty="0"/>
              <a:t>We can check the current data type of the variable with </a:t>
            </a:r>
            <a:r>
              <a:rPr lang="en-IN" b="1" dirty="0">
                <a:solidFill>
                  <a:srgbClr val="C00000"/>
                </a:solidFill>
              </a:rPr>
              <a:t>type(</a:t>
            </a:r>
            <a:r>
              <a:rPr lang="en-IN" b="1" dirty="0" err="1">
                <a:solidFill>
                  <a:srgbClr val="C00000"/>
                </a:solidFill>
              </a:rPr>
              <a:t>variablename</a:t>
            </a:r>
            <a:r>
              <a:rPr lang="en-IN" b="1" dirty="0">
                <a:solidFill>
                  <a:srgbClr val="C00000"/>
                </a:solidFill>
              </a:rPr>
              <a:t>)</a:t>
            </a:r>
            <a:r>
              <a:rPr lang="en-IN" dirty="0">
                <a:solidFill>
                  <a:srgbClr val="C00000"/>
                </a:solidFill>
              </a:rPr>
              <a:t> </a:t>
            </a:r>
            <a:r>
              <a:rPr lang="en-IN" dirty="0"/>
              <a:t>in-built function.</a:t>
            </a:r>
          </a:p>
          <a:p>
            <a:r>
              <a:rPr lang="en-IN" dirty="0"/>
              <a:t>Rules for variable name</a:t>
            </a:r>
          </a:p>
          <a:p>
            <a:pPr lvl="1"/>
            <a:r>
              <a:rPr lang="en-IN" dirty="0"/>
              <a:t>Name can not start with digit</a:t>
            </a:r>
          </a:p>
          <a:p>
            <a:pPr lvl="1"/>
            <a:r>
              <a:rPr lang="en-IN" dirty="0"/>
              <a:t>Space not allowed</a:t>
            </a:r>
          </a:p>
          <a:p>
            <a:pPr lvl="1"/>
            <a:r>
              <a:rPr lang="en-IN" dirty="0"/>
              <a:t>Can not contain special character</a:t>
            </a:r>
          </a:p>
          <a:p>
            <a:pPr lvl="1"/>
            <a:r>
              <a:rPr lang="en-IN" dirty="0"/>
              <a:t>Python keywords not allowed</a:t>
            </a:r>
          </a:p>
          <a:p>
            <a:pPr lvl="1"/>
            <a:r>
              <a:rPr lang="en-IN" b="1" dirty="0"/>
              <a:t>Should</a:t>
            </a:r>
            <a:r>
              <a:rPr lang="en-IN" dirty="0"/>
              <a:t> be in lower case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of Python variable</a:t>
            </a:r>
            <a:endParaRPr lang="en-US" dirty="0"/>
          </a:p>
        </p:txBody>
      </p:sp>
      <p:sp>
        <p:nvSpPr>
          <p:cNvPr id="3" name="Content Placeholder 2"/>
          <p:cNvSpPr>
            <a:spLocks noGrp="1"/>
          </p:cNvSpPr>
          <p:nvPr>
            <p:ph idx="1"/>
          </p:nvPr>
        </p:nvSpPr>
        <p:spPr>
          <a:xfrm>
            <a:off x="131180" y="799944"/>
            <a:ext cx="11929641" cy="5590565"/>
          </a:xfrm>
        </p:spPr>
        <p:txBody>
          <a:bodyPr/>
          <a:lstStyle/>
          <a:p>
            <a:r>
              <a:rPr lang="en-IN" dirty="0"/>
              <a:t>Example :</a:t>
            </a:r>
          </a:p>
        </p:txBody>
      </p:sp>
      <p:sp>
        <p:nvSpPr>
          <p:cNvPr id="9" name="Rectangle 8">
            <a:extLst>
              <a:ext uri="{FF2B5EF4-FFF2-40B4-BE49-F238E27FC236}">
                <a16:creationId xmlns:a16="http://schemas.microsoft.com/office/drawing/2014/main" id="{D456EBDA-49A4-A843-A786-6989C63A54AA}"/>
              </a:ext>
            </a:extLst>
          </p:cNvPr>
          <p:cNvSpPr/>
          <p:nvPr/>
        </p:nvSpPr>
        <p:spPr>
          <a:xfrm>
            <a:off x="1055170" y="1512070"/>
            <a:ext cx="8472276" cy="2585323"/>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098658"/>
                </a:solidFill>
                <a:latin typeface="Consolas"/>
              </a:rPr>
              <a:t>10</a:t>
            </a:r>
            <a:endParaRPr lang="en-US" sz="1600" dirty="0">
              <a:solidFill>
                <a:srgbClr val="000000"/>
              </a:solidFill>
              <a:latin typeface="Consolas"/>
            </a:endParaRPr>
          </a:p>
          <a:p>
            <a:r>
              <a:rPr lang="en-US" sz="1600" dirty="0">
                <a:solidFill>
                  <a:srgbClr val="000000"/>
                </a:solidFill>
                <a:latin typeface="Consolas"/>
              </a:rPr>
              <a:t>print(x)</a:t>
            </a:r>
          </a:p>
          <a:p>
            <a:r>
              <a:rPr lang="en-US" sz="1600" dirty="0">
                <a:solidFill>
                  <a:srgbClr val="000000"/>
                </a:solidFill>
                <a:latin typeface="Consolas"/>
              </a:rPr>
              <a:t>print(type(x))</a:t>
            </a:r>
          </a:p>
          <a:p>
            <a:br>
              <a:rPr lang="en-US" sz="1600" dirty="0">
                <a:solidFill>
                  <a:srgbClr val="000000"/>
                </a:solidFill>
                <a:latin typeface="Consolas"/>
              </a:rPr>
            </a:br>
            <a:r>
              <a:rPr lang="en-US" sz="1600" dirty="0">
                <a:solidFill>
                  <a:srgbClr val="000000"/>
                </a:solidFill>
                <a:latin typeface="Consolas"/>
              </a:rPr>
              <a:t>y = </a:t>
            </a:r>
            <a:r>
              <a:rPr lang="en-US" sz="1600" dirty="0">
                <a:solidFill>
                  <a:srgbClr val="098658"/>
                </a:solidFill>
                <a:latin typeface="Consolas"/>
              </a:rPr>
              <a:t>123.456</a:t>
            </a:r>
            <a:endParaRPr lang="en-US" sz="1600" dirty="0">
              <a:solidFill>
                <a:srgbClr val="000000"/>
              </a:solidFill>
              <a:latin typeface="Consolas"/>
            </a:endParaRPr>
          </a:p>
          <a:p>
            <a:r>
              <a:rPr lang="en-US" sz="1600" dirty="0">
                <a:solidFill>
                  <a:srgbClr val="000000"/>
                </a:solidFill>
                <a:latin typeface="Consolas"/>
              </a:rPr>
              <a:t>print(y)</a:t>
            </a:r>
          </a:p>
          <a:p>
            <a:br>
              <a:rPr lang="en-US" sz="1600" dirty="0">
                <a:solidFill>
                  <a:srgbClr val="000000"/>
                </a:solidFill>
                <a:latin typeface="Consolas"/>
              </a:rPr>
            </a:br>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a:t>
            </a:r>
            <a:r>
              <a:rPr lang="en-US" sz="1600" dirty="0" err="1">
                <a:solidFill>
                  <a:srgbClr val="A31515"/>
                </a:solidFill>
                <a:latin typeface="Consolas"/>
              </a:rPr>
              <a:t>insitute</a:t>
            </a:r>
            <a:r>
              <a:rPr lang="en-US" sz="1600" dirty="0">
                <a:solidFill>
                  <a:srgbClr val="A31515"/>
                </a:solidFill>
                <a:latin typeface="Consolas"/>
              </a:rPr>
              <a:t> of </a:t>
            </a:r>
            <a:r>
              <a:rPr lang="en-US" sz="1600" dirty="0" err="1">
                <a:solidFill>
                  <a:srgbClr val="A31515"/>
                </a:solidFill>
                <a:latin typeface="Consolas"/>
              </a:rPr>
              <a:t>engneering</a:t>
            </a:r>
            <a:r>
              <a:rPr lang="en-US" sz="1600" dirty="0">
                <a:solidFill>
                  <a:srgbClr val="A31515"/>
                </a:solidFill>
                <a:latin typeface="Consolas"/>
              </a:rPr>
              <a:t> and technology"</a:t>
            </a:r>
            <a:endParaRPr lang="en-US" sz="1600" dirty="0">
              <a:solidFill>
                <a:srgbClr val="000000"/>
              </a:solidFill>
              <a:latin typeface="Consolas"/>
            </a:endParaRPr>
          </a:p>
          <a:p>
            <a:r>
              <a:rPr lang="en-US" sz="1600" dirty="0">
                <a:solidFill>
                  <a:srgbClr val="000000"/>
                </a:solidFill>
                <a:latin typeface="Consolas"/>
              </a:rPr>
              <a:t>print(x)</a:t>
            </a:r>
          </a:p>
          <a:p>
            <a:r>
              <a:rPr lang="en-US" sz="1600" dirty="0">
                <a:solidFill>
                  <a:srgbClr val="000000"/>
                </a:solidFill>
                <a:latin typeface="Consolas"/>
              </a:rPr>
              <a:t>print(type(x))</a:t>
            </a:r>
            <a:endParaRPr lang="en-US" sz="1600" b="0" dirty="0">
              <a:solidFill>
                <a:srgbClr val="000000"/>
              </a:solidFill>
              <a:latin typeface="Consolas"/>
            </a:endParaRPr>
          </a:p>
        </p:txBody>
      </p:sp>
      <p:sp>
        <p:nvSpPr>
          <p:cNvPr id="10" name="Rectangle 9">
            <a:extLst>
              <a:ext uri="{FF2B5EF4-FFF2-40B4-BE49-F238E27FC236}">
                <a16:creationId xmlns:a16="http://schemas.microsoft.com/office/drawing/2014/main" id="{35F9F4A0-4592-C04D-B2D0-0BF66A3BFA20}"/>
              </a:ext>
            </a:extLst>
          </p:cNvPr>
          <p:cNvSpPr/>
          <p:nvPr/>
        </p:nvSpPr>
        <p:spPr>
          <a:xfrm>
            <a:off x="555177" y="1512070"/>
            <a:ext cx="499993" cy="255454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effectLst/>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effectLst/>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effectLst/>
                <a:latin typeface="Consolas" panose="020B0609020204030204" pitchFamily="49" charset="0"/>
              </a:rPr>
              <a:t>6</a:t>
            </a:r>
          </a:p>
          <a:p>
            <a:pPr algn="r"/>
            <a:r>
              <a:rPr lang="en-US" sz="1600" b="1" dirty="0">
                <a:solidFill>
                  <a:schemeClr val="tx1">
                    <a:lumMod val="75000"/>
                    <a:lumOff val="25000"/>
                  </a:schemeClr>
                </a:solidFill>
                <a:latin typeface="Consolas" panose="020B0609020204030204" pitchFamily="49" charset="0"/>
              </a:rPr>
              <a:t>7</a:t>
            </a:r>
          </a:p>
          <a:p>
            <a:pPr algn="r"/>
            <a:r>
              <a:rPr lang="en-US" sz="1600" b="1" dirty="0">
                <a:solidFill>
                  <a:schemeClr val="tx1">
                    <a:lumMod val="75000"/>
                    <a:lumOff val="25000"/>
                  </a:schemeClr>
                </a:solidFill>
                <a:effectLst/>
                <a:latin typeface="Consolas" panose="020B0609020204030204" pitchFamily="49" charset="0"/>
              </a:rPr>
              <a:t>8</a:t>
            </a:r>
          </a:p>
          <a:p>
            <a:pPr algn="r"/>
            <a:r>
              <a:rPr lang="en-IN" sz="1600" b="1" dirty="0">
                <a:solidFill>
                  <a:schemeClr val="tx1">
                    <a:lumMod val="75000"/>
                    <a:lumOff val="25000"/>
                  </a:schemeClr>
                </a:solidFill>
                <a:latin typeface="Consolas" panose="020B0609020204030204" pitchFamily="49" charset="0"/>
              </a:rPr>
              <a:t>9</a:t>
            </a:r>
          </a:p>
          <a:p>
            <a:pPr algn="r"/>
            <a:r>
              <a:rPr lang="en-IN" sz="1600" b="1" dirty="0">
                <a:solidFill>
                  <a:schemeClr val="tx1">
                    <a:lumMod val="75000"/>
                    <a:lumOff val="25000"/>
                  </a:schemeClr>
                </a:solidFill>
                <a:effectLst/>
                <a:latin typeface="Consolas" panose="020B0609020204030204" pitchFamily="49" charset="0"/>
              </a:rPr>
              <a:t>10</a:t>
            </a:r>
            <a:endParaRPr lang="en-US" sz="1600" b="1" dirty="0">
              <a:solidFill>
                <a:schemeClr val="tx1">
                  <a:lumMod val="75000"/>
                  <a:lumOff val="25000"/>
                </a:schemeClr>
              </a:solidFill>
              <a:effectLst/>
              <a:latin typeface="Consolas" panose="020B0609020204030204" pitchFamily="49" charset="0"/>
            </a:endParaRPr>
          </a:p>
        </p:txBody>
      </p:sp>
      <p:sp>
        <p:nvSpPr>
          <p:cNvPr id="11" name="Rectangle: Top Corners Rounded 6">
            <a:extLst>
              <a:ext uri="{FF2B5EF4-FFF2-40B4-BE49-F238E27FC236}">
                <a16:creationId xmlns:a16="http://schemas.microsoft.com/office/drawing/2014/main" id="{0336C271-A2A3-9445-9946-5006F0A250F4}"/>
              </a:ext>
            </a:extLst>
          </p:cNvPr>
          <p:cNvSpPr/>
          <p:nvPr/>
        </p:nvSpPr>
        <p:spPr>
          <a:xfrm>
            <a:off x="555177" y="1182886"/>
            <a:ext cx="109055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demo.py</a:t>
            </a:r>
          </a:p>
        </p:txBody>
      </p:sp>
      <p:sp>
        <p:nvSpPr>
          <p:cNvPr id="13" name="Rectangle 12">
            <a:extLst>
              <a:ext uri="{FF2B5EF4-FFF2-40B4-BE49-F238E27FC236}">
                <a16:creationId xmlns:a16="http://schemas.microsoft.com/office/drawing/2014/main" id="{D456EBDA-49A4-A843-A786-6989C63A54AA}"/>
              </a:ext>
            </a:extLst>
          </p:cNvPr>
          <p:cNvSpPr/>
          <p:nvPr/>
        </p:nvSpPr>
        <p:spPr>
          <a:xfrm>
            <a:off x="1032909" y="4475738"/>
            <a:ext cx="8472276"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python demo.py</a:t>
            </a:r>
          </a:p>
        </p:txBody>
      </p:sp>
      <p:sp>
        <p:nvSpPr>
          <p:cNvPr id="14" name="Rectangle 13">
            <a:extLst>
              <a:ext uri="{FF2B5EF4-FFF2-40B4-BE49-F238E27FC236}">
                <a16:creationId xmlns:a16="http://schemas.microsoft.com/office/drawing/2014/main" id="{35F9F4A0-4592-C04D-B2D0-0BF66A3BFA20}"/>
              </a:ext>
            </a:extLst>
          </p:cNvPr>
          <p:cNvSpPr/>
          <p:nvPr/>
        </p:nvSpPr>
        <p:spPr>
          <a:xfrm>
            <a:off x="532916" y="447573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5" name="Rectangle: Top Corners Rounded 6">
            <a:extLst>
              <a:ext uri="{FF2B5EF4-FFF2-40B4-BE49-F238E27FC236}">
                <a16:creationId xmlns:a16="http://schemas.microsoft.com/office/drawing/2014/main" id="{0336C271-A2A3-9445-9946-5006F0A250F4}"/>
              </a:ext>
            </a:extLst>
          </p:cNvPr>
          <p:cNvSpPr/>
          <p:nvPr/>
        </p:nvSpPr>
        <p:spPr>
          <a:xfrm>
            <a:off x="532916" y="41465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Run in terminal</a:t>
            </a:r>
          </a:p>
        </p:txBody>
      </p:sp>
      <p:sp>
        <p:nvSpPr>
          <p:cNvPr id="16" name="Rectangle 15">
            <a:extLst>
              <a:ext uri="{FF2B5EF4-FFF2-40B4-BE49-F238E27FC236}">
                <a16:creationId xmlns:a16="http://schemas.microsoft.com/office/drawing/2014/main" id="{D456EBDA-49A4-A843-A786-6989C63A54AA}"/>
              </a:ext>
            </a:extLst>
          </p:cNvPr>
          <p:cNvSpPr/>
          <p:nvPr/>
        </p:nvSpPr>
        <p:spPr>
          <a:xfrm>
            <a:off x="1062019" y="5224040"/>
            <a:ext cx="8472276" cy="1323439"/>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10</a:t>
            </a:r>
          </a:p>
          <a:p>
            <a:r>
              <a:rPr lang="en-IN" sz="1600" b="1" dirty="0" err="1">
                <a:latin typeface="Consolas" pitchFamily="49" charset="0"/>
                <a:cs typeface="Consolas" panose="020B0609020204030204" pitchFamily="49" charset="0"/>
              </a:rPr>
              <a:t>int</a:t>
            </a:r>
            <a:endParaRPr lang="en-IN" sz="1600" b="1" dirty="0">
              <a:latin typeface="Consolas" pitchFamily="49" charset="0"/>
              <a:cs typeface="Consolas" panose="020B0609020204030204" pitchFamily="49" charset="0"/>
            </a:endParaRPr>
          </a:p>
          <a:p>
            <a:r>
              <a:rPr lang="en-IN" sz="1600" b="1" dirty="0">
                <a:latin typeface="Consolas" pitchFamily="49" charset="0"/>
                <a:cs typeface="Consolas" panose="020B0609020204030204" pitchFamily="49" charset="0"/>
              </a:rPr>
              <a:t>123.456</a:t>
            </a:r>
          </a:p>
          <a:p>
            <a:r>
              <a:rPr lang="en-IN" sz="1600" b="1" dirty="0" err="1">
                <a:latin typeface="Consolas" pitchFamily="49" charset="0"/>
                <a:cs typeface="Consolas" panose="020B0609020204030204" pitchFamily="49" charset="0"/>
              </a:rPr>
              <a:t>Darshan</a:t>
            </a:r>
            <a:r>
              <a:rPr lang="en-IN" sz="1600" b="1" dirty="0">
                <a:latin typeface="Consolas" pitchFamily="49" charset="0"/>
                <a:cs typeface="Consolas" panose="020B0609020204030204" pitchFamily="49" charset="0"/>
              </a:rPr>
              <a:t> institute of engineering and technology</a:t>
            </a:r>
          </a:p>
          <a:p>
            <a:r>
              <a:rPr lang="en-IN" sz="1600" b="1" dirty="0" err="1">
                <a:latin typeface="Consolas" pitchFamily="49" charset="0"/>
                <a:cs typeface="Consolas" panose="020B0609020204030204" pitchFamily="49" charset="0"/>
              </a:rPr>
              <a:t>str</a:t>
            </a:r>
            <a:endParaRPr lang="en-IN" sz="1600" b="1" dirty="0">
              <a:latin typeface="Consolas" pitchFamily="49" charset="0"/>
              <a:cs typeface="Consolas" panose="020B0609020204030204" pitchFamily="49" charset="0"/>
            </a:endParaRPr>
          </a:p>
        </p:txBody>
      </p:sp>
      <p:sp>
        <p:nvSpPr>
          <p:cNvPr id="17" name="Rectangle 16">
            <a:extLst>
              <a:ext uri="{FF2B5EF4-FFF2-40B4-BE49-F238E27FC236}">
                <a16:creationId xmlns:a16="http://schemas.microsoft.com/office/drawing/2014/main" id="{35F9F4A0-4592-C04D-B2D0-0BF66A3BFA20}"/>
              </a:ext>
            </a:extLst>
          </p:cNvPr>
          <p:cNvSpPr/>
          <p:nvPr/>
        </p:nvSpPr>
        <p:spPr>
          <a:xfrm>
            <a:off x="562026" y="5224040"/>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18" name="Rectangle: Top Corners Rounded 6">
            <a:extLst>
              <a:ext uri="{FF2B5EF4-FFF2-40B4-BE49-F238E27FC236}">
                <a16:creationId xmlns:a16="http://schemas.microsoft.com/office/drawing/2014/main" id="{0336C271-A2A3-9445-9946-5006F0A250F4}"/>
              </a:ext>
            </a:extLst>
          </p:cNvPr>
          <p:cNvSpPr/>
          <p:nvPr/>
        </p:nvSpPr>
        <p:spPr>
          <a:xfrm>
            <a:off x="562026" y="4894856"/>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9" name="Line Callout 1 18"/>
          <p:cNvSpPr/>
          <p:nvPr/>
        </p:nvSpPr>
        <p:spPr>
          <a:xfrm>
            <a:off x="4584700" y="1803400"/>
            <a:ext cx="4889500" cy="482600"/>
          </a:xfrm>
          <a:prstGeom prst="borderCallout1">
            <a:avLst>
              <a:gd name="adj1" fmla="val 50329"/>
              <a:gd name="adj2" fmla="val -392"/>
              <a:gd name="adj3" fmla="val -22139"/>
              <a:gd name="adj4" fmla="val -5409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Reassign same variable to hold different data type</a:t>
            </a:r>
            <a:endParaRPr lang="en-US" dirty="0"/>
          </a:p>
        </p:txBody>
      </p:sp>
      <p:cxnSp>
        <p:nvCxnSpPr>
          <p:cNvPr id="21" name="Straight Connector 20"/>
          <p:cNvCxnSpPr>
            <a:endCxn id="19" idx="2"/>
          </p:cNvCxnSpPr>
          <p:nvPr/>
        </p:nvCxnSpPr>
        <p:spPr>
          <a:xfrm flipV="1">
            <a:off x="3594100" y="2044700"/>
            <a:ext cx="990600" cy="119380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3">
                                            <p:bg/>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6">
                                            <p:bg/>
                                          </p:spTgt>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6">
                                            <p:txEl>
                                              <p:pRg st="0" end="0"/>
                                            </p:txEl>
                                          </p:spTgt>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6">
                                            <p:txEl>
                                              <p:pRg st="1" end="1"/>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6">
                                            <p:txEl>
                                              <p:pRg st="2" end="2"/>
                                            </p:txEl>
                                          </p:spTgt>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6">
                                            <p:txEl>
                                              <p:pRg st="3" end="3"/>
                                            </p:txEl>
                                          </p:spTgt>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P spid="10" grpId="0" animBg="1"/>
      <p:bldP spid="11" grpId="0" animBg="1"/>
      <p:bldP spid="13" grpId="0" build="p" animBg="1"/>
      <p:bldP spid="14" grpId="0" animBg="1"/>
      <p:bldP spid="15" grpId="0" animBg="1"/>
      <p:bldP spid="16" grpId="0" uiExpand="1" build="p" animBg="1"/>
      <p:bldP spid="17" grpId="0" animBg="1"/>
      <p:bldP spid="18" grpId="0" animBg="1"/>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in python</a:t>
            </a:r>
            <a:endParaRPr lang="en-US" dirty="0"/>
          </a:p>
        </p:txBody>
      </p:sp>
      <p:sp>
        <p:nvSpPr>
          <p:cNvPr id="3" name="Content Placeholder 2"/>
          <p:cNvSpPr>
            <a:spLocks noGrp="1"/>
          </p:cNvSpPr>
          <p:nvPr>
            <p:ph idx="1"/>
          </p:nvPr>
        </p:nvSpPr>
        <p:spPr/>
        <p:txBody>
          <a:bodyPr/>
          <a:lstStyle/>
          <a:p>
            <a:r>
              <a:rPr lang="en-US" dirty="0"/>
              <a:t>String is </a:t>
            </a:r>
            <a:r>
              <a:rPr lang="en-US" dirty="0">
                <a:solidFill>
                  <a:srgbClr val="C00000"/>
                </a:solidFill>
              </a:rPr>
              <a:t>Ordered Sequence of character </a:t>
            </a:r>
            <a:r>
              <a:rPr lang="en-US" dirty="0"/>
              <a:t>such as “</a:t>
            </a:r>
            <a:r>
              <a:rPr lang="en-US" dirty="0" err="1"/>
              <a:t>darshan</a:t>
            </a:r>
            <a:r>
              <a:rPr lang="en-US" dirty="0"/>
              <a:t>”, ‘college’, “</a:t>
            </a:r>
            <a:r>
              <a:rPr lang="en-US" dirty="0" err="1"/>
              <a:t>રાજકોટ</a:t>
            </a:r>
            <a:r>
              <a:rPr lang="en-US" dirty="0"/>
              <a:t>” etc..</a:t>
            </a:r>
          </a:p>
          <a:p>
            <a:r>
              <a:rPr lang="en-US" dirty="0"/>
              <a:t>Strings are </a:t>
            </a:r>
            <a:r>
              <a:rPr lang="en-US" dirty="0">
                <a:solidFill>
                  <a:srgbClr val="C00000"/>
                </a:solidFill>
              </a:rPr>
              <a:t>arrays of bytes </a:t>
            </a:r>
            <a:r>
              <a:rPr lang="en-US" dirty="0"/>
              <a:t>representing </a:t>
            </a:r>
            <a:r>
              <a:rPr lang="en-US" dirty="0">
                <a:solidFill>
                  <a:srgbClr val="C00000"/>
                </a:solidFill>
              </a:rPr>
              <a:t>Unicode </a:t>
            </a:r>
            <a:r>
              <a:rPr lang="en-US" dirty="0"/>
              <a:t>characters.</a:t>
            </a:r>
          </a:p>
          <a:p>
            <a:r>
              <a:rPr lang="en-IN" dirty="0"/>
              <a:t>String can be represented as single, double or triple quotes.</a:t>
            </a:r>
          </a:p>
          <a:p>
            <a:pPr fontAlgn="base"/>
            <a:r>
              <a:rPr lang="en-US" dirty="0"/>
              <a:t>String with </a:t>
            </a:r>
            <a:r>
              <a:rPr lang="en-US" dirty="0">
                <a:solidFill>
                  <a:srgbClr val="C00000"/>
                </a:solidFill>
              </a:rPr>
              <a:t>triple</a:t>
            </a:r>
            <a:r>
              <a:rPr lang="en-US" dirty="0"/>
              <a:t> Quotes allows </a:t>
            </a:r>
            <a:r>
              <a:rPr lang="en-US" dirty="0">
                <a:solidFill>
                  <a:srgbClr val="C00000"/>
                </a:solidFill>
              </a:rPr>
              <a:t>multiple</a:t>
            </a:r>
            <a:r>
              <a:rPr lang="en-US" dirty="0"/>
              <a:t> lines.</a:t>
            </a:r>
          </a:p>
          <a:p>
            <a:pPr fontAlgn="base"/>
            <a:r>
              <a:rPr lang="en-IN" dirty="0"/>
              <a:t>String in python is </a:t>
            </a:r>
            <a:r>
              <a:rPr lang="en-IN" dirty="0">
                <a:solidFill>
                  <a:srgbClr val="C00000"/>
                </a:solidFill>
              </a:rPr>
              <a:t>immutable</a:t>
            </a:r>
            <a:r>
              <a:rPr lang="en-IN" dirty="0"/>
              <a:t>.</a:t>
            </a:r>
            <a:endParaRPr lang="en-US" dirty="0"/>
          </a:p>
          <a:p>
            <a:r>
              <a:rPr lang="en-US" dirty="0"/>
              <a:t>Square brackets can be used to access elements of the string, Ex. “</a:t>
            </a:r>
            <a:r>
              <a:rPr lang="en-US" dirty="0" err="1"/>
              <a:t>Darshan</a:t>
            </a:r>
            <a:r>
              <a:rPr lang="en-US" dirty="0"/>
              <a:t>”[1] = a, characters can also be accessed with reverse index like “</a:t>
            </a:r>
            <a:r>
              <a:rPr lang="en-US" dirty="0" err="1"/>
              <a:t>Darshan</a:t>
            </a:r>
            <a:r>
              <a:rPr lang="en-US" dirty="0"/>
              <a:t>”[-1] = n.</a:t>
            </a:r>
            <a:endParaRPr lang="en-IN" dirty="0"/>
          </a:p>
          <a:p>
            <a:endParaRPr lang="en-US" dirty="0"/>
          </a:p>
          <a:p>
            <a:endParaRPr lang="en-US" dirty="0"/>
          </a:p>
        </p:txBody>
      </p:sp>
      <p:sp>
        <p:nvSpPr>
          <p:cNvPr id="7" name="Rectangle 6">
            <a:extLst>
              <a:ext uri="{FF2B5EF4-FFF2-40B4-BE49-F238E27FC236}">
                <a16:creationId xmlns:a16="http://schemas.microsoft.com/office/drawing/2014/main" id="{D456EBDA-49A4-A843-A786-6989C63A54AA}"/>
              </a:ext>
            </a:extLst>
          </p:cNvPr>
          <p:cNvSpPr/>
          <p:nvPr/>
        </p:nvSpPr>
        <p:spPr>
          <a:xfrm>
            <a:off x="452435" y="4255264"/>
            <a:ext cx="10869686" cy="1569660"/>
          </a:xfrm>
          <a:prstGeom prst="rect">
            <a:avLst/>
          </a:prstGeom>
          <a:solidFill>
            <a:schemeClr val="bg1">
              <a:lumMod val="95000"/>
            </a:schemeClr>
          </a:solidFill>
          <a:ln>
            <a:noFill/>
          </a:ln>
        </p:spPr>
        <p:txBody>
          <a:bodyPr wrap="square">
            <a:spAutoFit/>
          </a:bodyPr>
          <a:lstStyle/>
          <a:p>
            <a:r>
              <a:rPr lang="en-US" sz="3200" b="1" dirty="0">
                <a:latin typeface="Consolas" pitchFamily="49" charset="0"/>
                <a:cs typeface="Consolas" panose="020B0609020204030204" pitchFamily="49" charset="0"/>
              </a:rPr>
              <a:t>            x = "  D  a  r  s  h  a  n  "</a:t>
            </a:r>
          </a:p>
          <a:p>
            <a:r>
              <a:rPr lang="en-IN" sz="3200" b="1" dirty="0">
                <a:latin typeface="Consolas" pitchFamily="49" charset="0"/>
                <a:cs typeface="Consolas" panose="020B0609020204030204" pitchFamily="49" charset="0"/>
              </a:rPr>
              <a:t>        index =    0  1  2  3  4  5  6</a:t>
            </a:r>
          </a:p>
          <a:p>
            <a:r>
              <a:rPr lang="en-IN" sz="3200" b="1" dirty="0">
                <a:latin typeface="Consolas" pitchFamily="49" charset="0"/>
                <a:cs typeface="Consolas" panose="020B0609020204030204" pitchFamily="49" charset="0"/>
              </a:rPr>
              <a:t>Reverse index </a:t>
            </a:r>
            <a:r>
              <a:rPr lang="en-IN" sz="3200" b="1">
                <a:latin typeface="Consolas" pitchFamily="49" charset="0"/>
                <a:cs typeface="Consolas" panose="020B0609020204030204" pitchFamily="49" charset="0"/>
              </a:rPr>
              <a:t>=    -7 </a:t>
            </a:r>
            <a:r>
              <a:rPr lang="en-IN" sz="3200" b="1" dirty="0">
                <a:latin typeface="Consolas" pitchFamily="49" charset="0"/>
                <a:cs typeface="Consolas" panose="020B0609020204030204" pitchFamily="49" charset="0"/>
              </a:rPr>
              <a:t>-6 -5 -4 -3 -2 -1 </a:t>
            </a:r>
          </a:p>
        </p:txBody>
      </p:sp>
      <p:sp>
        <p:nvSpPr>
          <p:cNvPr id="9" name="Rectangle: Top Corners Rounded 6">
            <a:extLst>
              <a:ext uri="{FF2B5EF4-FFF2-40B4-BE49-F238E27FC236}">
                <a16:creationId xmlns:a16="http://schemas.microsoft.com/office/drawing/2014/main" id="{0336C271-A2A3-9445-9946-5006F0A250F4}"/>
              </a:ext>
            </a:extLst>
          </p:cNvPr>
          <p:cNvSpPr/>
          <p:nvPr/>
        </p:nvSpPr>
        <p:spPr>
          <a:xfrm>
            <a:off x="452435" y="3926080"/>
            <a:ext cx="1551026"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String index</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bg/>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uiExpand="1" build="p"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functions in python </a:t>
            </a:r>
            <a:endParaRPr lang="en-US" dirty="0"/>
          </a:p>
        </p:txBody>
      </p:sp>
      <p:sp>
        <p:nvSpPr>
          <p:cNvPr id="3" name="Content Placeholder 2"/>
          <p:cNvSpPr>
            <a:spLocks noGrp="1"/>
          </p:cNvSpPr>
          <p:nvPr>
            <p:ph idx="1"/>
          </p:nvPr>
        </p:nvSpPr>
        <p:spPr/>
        <p:txBody>
          <a:bodyPr/>
          <a:lstStyle/>
          <a:p>
            <a:r>
              <a:rPr lang="en-US" dirty="0"/>
              <a:t>Python has lots of </a:t>
            </a:r>
            <a:r>
              <a:rPr lang="en-US" dirty="0">
                <a:solidFill>
                  <a:srgbClr val="C00000"/>
                </a:solidFill>
              </a:rPr>
              <a:t>built-in methods </a:t>
            </a:r>
            <a:r>
              <a:rPr lang="en-US" dirty="0"/>
              <a:t>that you can use on strings, we are going to cover some frequently used methods for string like</a:t>
            </a:r>
          </a:p>
          <a:p>
            <a:pPr lvl="1"/>
            <a:r>
              <a:rPr lang="en-IN" b="1" dirty="0" err="1">
                <a:solidFill>
                  <a:srgbClr val="C00000"/>
                </a:solidFill>
              </a:rPr>
              <a:t>len</a:t>
            </a:r>
            <a:r>
              <a:rPr lang="en-IN" b="1" dirty="0">
                <a:solidFill>
                  <a:srgbClr val="C00000"/>
                </a:solidFill>
              </a:rPr>
              <a:t>()</a:t>
            </a:r>
          </a:p>
          <a:p>
            <a:pPr lvl="1"/>
            <a:r>
              <a:rPr lang="en-IN" dirty="0"/>
              <a:t>count()</a:t>
            </a:r>
          </a:p>
          <a:p>
            <a:pPr lvl="1"/>
            <a:r>
              <a:rPr lang="en-IN" dirty="0"/>
              <a:t>title(), lower(), upper()</a:t>
            </a:r>
          </a:p>
          <a:p>
            <a:pPr lvl="1"/>
            <a:r>
              <a:rPr lang="en-IN" dirty="0" err="1"/>
              <a:t>istitle</a:t>
            </a:r>
            <a:r>
              <a:rPr lang="en-IN" dirty="0"/>
              <a:t>(), </a:t>
            </a:r>
            <a:r>
              <a:rPr lang="en-IN" dirty="0" err="1"/>
              <a:t>islower</a:t>
            </a:r>
            <a:r>
              <a:rPr lang="en-IN" dirty="0"/>
              <a:t>(), </a:t>
            </a:r>
            <a:r>
              <a:rPr lang="en-IN" dirty="0" err="1"/>
              <a:t>isupper</a:t>
            </a:r>
            <a:r>
              <a:rPr lang="en-IN" dirty="0"/>
              <a:t>()</a:t>
            </a:r>
          </a:p>
          <a:p>
            <a:pPr lvl="1"/>
            <a:r>
              <a:rPr lang="en-IN" dirty="0"/>
              <a:t>find(), </a:t>
            </a:r>
            <a:r>
              <a:rPr lang="en-IN" dirty="0" err="1"/>
              <a:t>rfind</a:t>
            </a:r>
            <a:r>
              <a:rPr lang="en-IN" dirty="0"/>
              <a:t>(), replace()</a:t>
            </a:r>
          </a:p>
          <a:p>
            <a:pPr lvl="1"/>
            <a:r>
              <a:rPr lang="en-IN" dirty="0"/>
              <a:t>index(), </a:t>
            </a:r>
            <a:r>
              <a:rPr lang="en-IN" dirty="0" err="1"/>
              <a:t>rindex</a:t>
            </a:r>
            <a:r>
              <a:rPr lang="en-IN" dirty="0"/>
              <a:t>()</a:t>
            </a:r>
          </a:p>
          <a:p>
            <a:pPr lvl="1"/>
            <a:r>
              <a:rPr lang="en-IN" dirty="0"/>
              <a:t>Methods for validations like</a:t>
            </a:r>
          </a:p>
          <a:p>
            <a:pPr lvl="2"/>
            <a:r>
              <a:rPr lang="en-IN" dirty="0" err="1"/>
              <a:t>isalpha</a:t>
            </a:r>
            <a:r>
              <a:rPr lang="en-IN" dirty="0"/>
              <a:t>(), </a:t>
            </a:r>
            <a:r>
              <a:rPr lang="en-IN" dirty="0" err="1"/>
              <a:t>isalnum</a:t>
            </a:r>
            <a:r>
              <a:rPr lang="en-IN" dirty="0"/>
              <a:t>(), </a:t>
            </a:r>
            <a:r>
              <a:rPr lang="en-IN" dirty="0" err="1"/>
              <a:t>isdecimal</a:t>
            </a:r>
            <a:r>
              <a:rPr lang="en-IN" dirty="0"/>
              <a:t>(), </a:t>
            </a:r>
            <a:r>
              <a:rPr lang="en-IN" dirty="0" err="1"/>
              <a:t>isdigit</a:t>
            </a:r>
            <a:r>
              <a:rPr lang="en-IN" dirty="0"/>
              <a:t>()</a:t>
            </a:r>
          </a:p>
          <a:p>
            <a:pPr lvl="1"/>
            <a:r>
              <a:rPr lang="en-IN" dirty="0"/>
              <a:t>strip(), </a:t>
            </a:r>
            <a:r>
              <a:rPr lang="en-IN" dirty="0" err="1"/>
              <a:t>lstrip</a:t>
            </a:r>
            <a:r>
              <a:rPr lang="en-IN" dirty="0"/>
              <a:t>(), </a:t>
            </a:r>
            <a:r>
              <a:rPr lang="en-IN" dirty="0" err="1"/>
              <a:t>rstrip</a:t>
            </a:r>
            <a:r>
              <a:rPr lang="en-IN" dirty="0"/>
              <a:t>()</a:t>
            </a:r>
          </a:p>
          <a:p>
            <a:pPr lvl="1"/>
            <a:r>
              <a:rPr lang="en-IN" dirty="0"/>
              <a:t>split</a:t>
            </a:r>
          </a:p>
          <a:p>
            <a:pPr lvl="1"/>
            <a:r>
              <a:rPr lang="en-IN" dirty="0"/>
              <a:t>Etc..</a:t>
            </a:r>
          </a:p>
          <a:p>
            <a:r>
              <a:rPr lang="en-IN" b="1" dirty="0"/>
              <a:t>Note</a:t>
            </a:r>
            <a:r>
              <a:rPr lang="en-IN" dirty="0"/>
              <a:t> : </a:t>
            </a:r>
            <a:r>
              <a:rPr lang="en-IN" dirty="0" err="1"/>
              <a:t>len</a:t>
            </a:r>
            <a:r>
              <a:rPr lang="en-IN" dirty="0"/>
              <a:t>() is not the method of the string but can be used to get the </a:t>
            </a:r>
            <a:r>
              <a:rPr lang="en-IN" dirty="0">
                <a:solidFill>
                  <a:srgbClr val="C00000"/>
                </a:solidFill>
              </a:rPr>
              <a:t>length of the string</a:t>
            </a:r>
          </a:p>
          <a:p>
            <a:pPr lvl="1">
              <a:buNone/>
            </a:pPr>
            <a:endParaRPr lang="en-US" dirty="0"/>
          </a:p>
        </p:txBody>
      </p:sp>
      <p:sp>
        <p:nvSpPr>
          <p:cNvPr id="4" name="Rectangle 3">
            <a:extLst>
              <a:ext uri="{FF2B5EF4-FFF2-40B4-BE49-F238E27FC236}">
                <a16:creationId xmlns:a16="http://schemas.microsoft.com/office/drawing/2014/main" id="{D456EBDA-49A4-A843-A786-6989C63A54AA}"/>
              </a:ext>
            </a:extLst>
          </p:cNvPr>
          <p:cNvSpPr/>
          <p:nvPr/>
        </p:nvSpPr>
        <p:spPr>
          <a:xfrm>
            <a:off x="1012002" y="6024043"/>
            <a:ext cx="8472276"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len</a:t>
            </a:r>
            <a:r>
              <a:rPr lang="en-US" sz="1600" dirty="0">
                <a:solidFill>
                  <a:srgbClr val="000000"/>
                </a:solidFill>
                <a:latin typeface="Consolas"/>
              </a:rPr>
              <a:t>(x))</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12009" y="6024043"/>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12009" y="569485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lendemo.py</a:t>
            </a:r>
          </a:p>
        </p:txBody>
      </p:sp>
      <p:sp>
        <p:nvSpPr>
          <p:cNvPr id="7" name="Line Callout 1 6"/>
          <p:cNvSpPr/>
          <p:nvPr/>
        </p:nvSpPr>
        <p:spPr>
          <a:xfrm>
            <a:off x="3346258" y="5828534"/>
            <a:ext cx="4495800" cy="626533"/>
          </a:xfrm>
          <a:prstGeom prst="borderCallout1">
            <a:avLst>
              <a:gd name="adj1" fmla="val 53885"/>
              <a:gd name="adj2" fmla="val -612"/>
              <a:gd name="adj3" fmla="val 89527"/>
              <a:gd name="adj4" fmla="val -1479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7 (length of “</a:t>
            </a:r>
            <a:r>
              <a:rPr lang="en-IN" dirty="0" err="1">
                <a:solidFill>
                  <a:schemeClr val="tx1"/>
                </a:solidFill>
              </a:rPr>
              <a:t>Darshan</a:t>
            </a:r>
            <a:r>
              <a:rPr lang="en-IN" dirty="0">
                <a:solidFill>
                  <a:schemeClr val="tx1"/>
                </a:solidFill>
              </a:rPr>
              <a: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4FDAE-63DF-8D47-AAF3-9CE3DE8C9155}"/>
              </a:ext>
            </a:extLst>
          </p:cNvPr>
          <p:cNvSpPr>
            <a:spLocks noGrp="1"/>
          </p:cNvSpPr>
          <p:nvPr>
            <p:ph type="title"/>
          </p:nvPr>
        </p:nvSpPr>
        <p:spPr/>
        <p:txBody>
          <a:bodyPr/>
          <a:lstStyle/>
          <a:p>
            <a:r>
              <a:rPr lang="en-US" dirty="0"/>
              <a:t>Syllabus</a:t>
            </a:r>
          </a:p>
        </p:txBody>
      </p:sp>
      <p:graphicFrame>
        <p:nvGraphicFramePr>
          <p:cNvPr id="4" name="Content Placeholder 4">
            <a:extLst>
              <a:ext uri="{FF2B5EF4-FFF2-40B4-BE49-F238E27FC236}">
                <a16:creationId xmlns:a16="http://schemas.microsoft.com/office/drawing/2014/main" id="{0CECFDBB-80A6-A340-8B02-E63C62DFA375}"/>
              </a:ext>
            </a:extLst>
          </p:cNvPr>
          <p:cNvGraphicFramePr>
            <a:graphicFrameLocks noGrp="1"/>
          </p:cNvGraphicFramePr>
          <p:nvPr>
            <p:ph idx="1"/>
            <p:extLst>
              <p:ext uri="{D42A27DB-BD31-4B8C-83A1-F6EECF244321}">
                <p14:modId xmlns:p14="http://schemas.microsoft.com/office/powerpoint/2010/main" val="2341861099"/>
              </p:ext>
            </p:extLst>
          </p:nvPr>
        </p:nvGraphicFramePr>
        <p:xfrm>
          <a:off x="457200" y="947212"/>
          <a:ext cx="4780844" cy="4426300"/>
        </p:xfrm>
        <a:graphic>
          <a:graphicData uri="http://schemas.openxmlformats.org/drawingml/2006/table">
            <a:tbl>
              <a:tblPr firstRow="1" bandRow="1">
                <a:tableStyleId>{8EC20E35-A176-4012-BC5E-935CFFF8708E}</a:tableStyleId>
              </a:tblPr>
              <a:tblGrid>
                <a:gridCol w="788534">
                  <a:extLst>
                    <a:ext uri="{9D8B030D-6E8A-4147-A177-3AD203B41FA5}">
                      <a16:colId xmlns:a16="http://schemas.microsoft.com/office/drawing/2014/main" val="20000"/>
                    </a:ext>
                  </a:extLst>
                </a:gridCol>
                <a:gridCol w="3992310">
                  <a:extLst>
                    <a:ext uri="{9D8B030D-6E8A-4147-A177-3AD203B41FA5}">
                      <a16:colId xmlns:a16="http://schemas.microsoft.com/office/drawing/2014/main" val="20001"/>
                    </a:ext>
                  </a:extLst>
                </a:gridCol>
              </a:tblGrid>
              <a:tr h="737717">
                <a:tc>
                  <a:txBody>
                    <a:bodyPr/>
                    <a:lstStyle/>
                    <a:p>
                      <a:pPr algn="ctr"/>
                      <a:r>
                        <a:rPr lang="en-US" b="1" dirty="0">
                          <a:solidFill>
                            <a:schemeClr val="tx1"/>
                          </a:solidFill>
                        </a:rPr>
                        <a:t>Sr. No.</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Unit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737717">
                <a:tc>
                  <a:txBody>
                    <a:bodyPr/>
                    <a:lstStyle/>
                    <a:p>
                      <a:pPr algn="ctr"/>
                      <a:r>
                        <a:rPr lang="en-US" dirty="0"/>
                        <a:t>1</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r>
                        <a:rPr lang="en-US" sz="1800" kern="1200" baseline="0" dirty="0"/>
                        <a:t>Introduction to Python, Object and Data Structure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1053880">
                <a:tc>
                  <a:txBody>
                    <a:bodyPr/>
                    <a:lstStyle/>
                    <a:p>
                      <a:pPr algn="ctr"/>
                      <a:r>
                        <a:rPr lang="en-US" dirty="0"/>
                        <a:t>2</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Python Operators, Conditional and Looping Statements, Functions in Python</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421553">
                <a:tc>
                  <a:txBody>
                    <a:bodyPr/>
                    <a:lstStyle/>
                    <a:p>
                      <a:pPr algn="ctr"/>
                      <a:r>
                        <a:rPr lang="en-US" dirty="0"/>
                        <a:t>3</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 File IO in Python, Exception handling</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421553">
                <a:tc>
                  <a:txBody>
                    <a:bodyPr/>
                    <a:lstStyle/>
                    <a:p>
                      <a:pPr algn="ctr"/>
                      <a:r>
                        <a:rPr lang="en-US" dirty="0"/>
                        <a:t>4</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Modules, </a:t>
                      </a:r>
                      <a:r>
                        <a:rPr lang="en-US" sz="1800" b="0" kern="1200" baseline="0" dirty="0">
                          <a:solidFill>
                            <a:schemeClr val="tx1"/>
                          </a:solidFill>
                          <a:latin typeface="+mn-lt"/>
                          <a:ea typeface="+mn-ea"/>
                          <a:cs typeface="+mn-cs"/>
                        </a:rPr>
                        <a:t>Matplotlib</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1053880">
                <a:tc>
                  <a:txBody>
                    <a:bodyPr/>
                    <a:lstStyle/>
                    <a:p>
                      <a:pPr algn="ctr"/>
                      <a:r>
                        <a:rPr lang="en-US" dirty="0"/>
                        <a:t>5</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baseline="0" dirty="0">
                          <a:solidFill>
                            <a:schemeClr val="tx1"/>
                          </a:solidFill>
                          <a:latin typeface="+mn-lt"/>
                          <a:ea typeface="+mn-ea"/>
                          <a:cs typeface="+mn-cs"/>
                        </a:rPr>
                        <a:t>Object Oriented Programming with Python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bl>
          </a:graphicData>
        </a:graphic>
      </p:graphicFrame>
      <p:sp>
        <p:nvSpPr>
          <p:cNvPr id="5" name="Rectangle 4">
            <a:extLst>
              <a:ext uri="{FF2B5EF4-FFF2-40B4-BE49-F238E27FC236}">
                <a16:creationId xmlns:a16="http://schemas.microsoft.com/office/drawing/2014/main" id="{ACEEF694-0F3C-9249-A97A-DF55B0465232}"/>
              </a:ext>
            </a:extLst>
          </p:cNvPr>
          <p:cNvSpPr/>
          <p:nvPr/>
        </p:nvSpPr>
        <p:spPr>
          <a:xfrm>
            <a:off x="5350545" y="947212"/>
            <a:ext cx="6639959" cy="1323439"/>
          </a:xfrm>
          <a:prstGeom prst="rect">
            <a:avLst/>
          </a:prstGeom>
        </p:spPr>
        <p:txBody>
          <a:bodyPr wrap="none">
            <a:spAutoFit/>
          </a:bodyPr>
          <a:lstStyle/>
          <a:p>
            <a:r>
              <a:rPr lang="en-US" b="1" dirty="0"/>
              <a:t>Reference Book:</a:t>
            </a:r>
          </a:p>
          <a:p>
            <a:endParaRPr lang="en-US" sz="1400" dirty="0"/>
          </a:p>
          <a:p>
            <a:pPr marL="342900" indent="-342900">
              <a:buAutoNum type="arabicParenR"/>
            </a:pPr>
            <a:r>
              <a:rPr lang="en-US" sz="1600" dirty="0"/>
              <a:t>Programming in Python 3 : A Complete Introduction to the Python Language</a:t>
            </a:r>
          </a:p>
          <a:p>
            <a:pPr marL="342900" indent="-342900">
              <a:buAutoNum type="arabicParenR"/>
            </a:pPr>
            <a:r>
              <a:rPr lang="en-US" sz="1600" dirty="0"/>
              <a:t>Introduction to Computation and Programming Using Python</a:t>
            </a:r>
          </a:p>
          <a:p>
            <a:pPr marL="342900" indent="-342900">
              <a:buAutoNum type="arabicParenR"/>
            </a:pPr>
            <a:r>
              <a:rPr lang="en-US" sz="1600" dirty="0"/>
              <a:t>Core Python Programming</a:t>
            </a:r>
          </a:p>
        </p:txBody>
      </p:sp>
    </p:spTree>
    <p:extLst>
      <p:ext uri="{BB962C8B-B14F-4D97-AF65-F5344CB8AC3E}">
        <p14:creationId xmlns:p14="http://schemas.microsoft.com/office/powerpoint/2010/main" val="93646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count</a:t>
            </a:r>
            <a:r>
              <a:rPr lang="en-IN" dirty="0"/>
              <a:t>() method will </a:t>
            </a:r>
            <a:r>
              <a:rPr lang="en-US" dirty="0"/>
              <a:t>returns the number of times a </a:t>
            </a:r>
            <a:r>
              <a:rPr lang="en-US" dirty="0">
                <a:solidFill>
                  <a:srgbClr val="C00000"/>
                </a:solidFill>
              </a:rPr>
              <a:t>specified value occurs </a:t>
            </a:r>
            <a:r>
              <a:rPr lang="en-US" dirty="0"/>
              <a:t>in a string.</a:t>
            </a:r>
          </a:p>
          <a:p>
            <a:endParaRPr lang="en-IN" dirty="0"/>
          </a:p>
          <a:p>
            <a:endParaRPr lang="en-IN" dirty="0"/>
          </a:p>
          <a:p>
            <a:endParaRPr lang="en-IN" dirty="0"/>
          </a:p>
          <a:p>
            <a:pPr marL="265113" lvl="1" indent="-265113">
              <a:spcBef>
                <a:spcPts val="1000"/>
              </a:spcBef>
              <a:buFont typeface="Wingdings 3" panose="05040102010807070707" pitchFamily="18" charset="2"/>
              <a:buChar char=""/>
            </a:pPr>
            <a:r>
              <a:rPr lang="en-IN" sz="2400" b="1" dirty="0"/>
              <a:t>title</a:t>
            </a:r>
            <a:r>
              <a:rPr lang="en-IN" sz="2400" dirty="0"/>
              <a:t>(), </a:t>
            </a:r>
            <a:r>
              <a:rPr lang="en-IN" sz="2400" b="1" dirty="0"/>
              <a:t>lower</a:t>
            </a:r>
            <a:r>
              <a:rPr lang="en-IN" sz="2400" dirty="0"/>
              <a:t>(), </a:t>
            </a:r>
            <a:r>
              <a:rPr lang="en-IN" sz="2400" b="1" dirty="0"/>
              <a:t>upper</a:t>
            </a:r>
            <a:r>
              <a:rPr lang="en-IN" sz="2400" dirty="0"/>
              <a:t>()</a:t>
            </a:r>
            <a:r>
              <a:rPr lang="en-US" sz="2400" dirty="0"/>
              <a:t> will returns </a:t>
            </a:r>
            <a:r>
              <a:rPr lang="en-US" sz="2400" dirty="0">
                <a:solidFill>
                  <a:srgbClr val="C00000"/>
                </a:solidFill>
              </a:rPr>
              <a:t>capitalized, lower case and upper case </a:t>
            </a:r>
            <a:r>
              <a:rPr lang="en-US" sz="2400" dirty="0"/>
              <a:t>string respectively.</a:t>
            </a:r>
          </a:p>
          <a:p>
            <a:pPr marL="265113" lvl="1" indent="-265113">
              <a:spcBef>
                <a:spcPts val="1000"/>
              </a:spcBef>
              <a:buFont typeface="Wingdings 3" panose="05040102010807070707" pitchFamily="18" charset="2"/>
              <a:buChar char=""/>
            </a:pPr>
            <a:endParaRPr lang="en-IN" sz="2400" dirty="0"/>
          </a:p>
        </p:txBody>
      </p:sp>
      <p:sp>
        <p:nvSpPr>
          <p:cNvPr id="4" name="Rectangle 3">
            <a:extLst>
              <a:ext uri="{FF2B5EF4-FFF2-40B4-BE49-F238E27FC236}">
                <a16:creationId xmlns:a16="http://schemas.microsoft.com/office/drawing/2014/main" id="{D456EBDA-49A4-A843-A786-6989C63A54AA}"/>
              </a:ext>
            </a:extLst>
          </p:cNvPr>
          <p:cNvSpPr/>
          <p:nvPr/>
        </p:nvSpPr>
        <p:spPr>
          <a:xfrm>
            <a:off x="1022635" y="1598979"/>
            <a:ext cx="8472276" cy="858471"/>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ca = </a:t>
            </a:r>
            <a:r>
              <a:rPr lang="en-US" sz="1600" dirty="0" err="1">
                <a:solidFill>
                  <a:srgbClr val="000000"/>
                </a:solidFill>
                <a:latin typeface="Consolas"/>
              </a:rPr>
              <a:t>x.count</a:t>
            </a:r>
            <a:r>
              <a:rPr lang="en-US" sz="1600" dirty="0">
                <a:solidFill>
                  <a:srgbClr val="000000"/>
                </a:solidFill>
                <a:latin typeface="Consolas"/>
              </a:rPr>
              <a:t>(</a:t>
            </a:r>
            <a:r>
              <a:rPr lang="en-US" sz="1600" dirty="0">
                <a:solidFill>
                  <a:srgbClr val="A31515"/>
                </a:solidFill>
                <a:latin typeface="Consolas"/>
              </a:rPr>
              <a:t>'a'</a:t>
            </a:r>
            <a:r>
              <a:rPr lang="en-US" sz="1600" dirty="0">
                <a:solidFill>
                  <a:srgbClr val="000000"/>
                </a:solidFill>
                <a:latin typeface="Consolas"/>
              </a:rPr>
              <a:t>)</a:t>
            </a:r>
          </a:p>
          <a:p>
            <a:r>
              <a:rPr lang="en-US" sz="1600" dirty="0">
                <a:solidFill>
                  <a:srgbClr val="000000"/>
                </a:solidFill>
                <a:latin typeface="Consolas"/>
              </a:rPr>
              <a:t>print(ca)</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159897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26979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countdemo.py</a:t>
            </a:r>
          </a:p>
        </p:txBody>
      </p:sp>
      <p:sp>
        <p:nvSpPr>
          <p:cNvPr id="7" name="Line Callout 1 6"/>
          <p:cNvSpPr/>
          <p:nvPr/>
        </p:nvSpPr>
        <p:spPr>
          <a:xfrm>
            <a:off x="3728366" y="1679695"/>
            <a:ext cx="4495800" cy="626533"/>
          </a:xfrm>
          <a:prstGeom prst="borderCallout1">
            <a:avLst>
              <a:gd name="adj1" fmla="val 53885"/>
              <a:gd name="adj2" fmla="val -612"/>
              <a:gd name="adj3" fmla="val 98649"/>
              <a:gd name="adj4" fmla="val -334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 (occurrence of ‘a’ in “</a:t>
            </a:r>
            <a:r>
              <a:rPr lang="en-IN" dirty="0" err="1">
                <a:solidFill>
                  <a:schemeClr val="tx1"/>
                </a:solidFill>
              </a:rPr>
              <a:t>Darshan</a:t>
            </a:r>
            <a:r>
              <a:rPr lang="en-IN" dirty="0">
                <a:solidFill>
                  <a:schemeClr val="tx1"/>
                </a:solidFill>
              </a:rPr>
              <a:t>”)</a:t>
            </a:r>
            <a:endParaRPr lang="en-US" b="1" dirty="0">
              <a:solidFill>
                <a:srgbClr val="FF0000"/>
              </a:solidFill>
            </a:endParaRPr>
          </a:p>
        </p:txBody>
      </p:sp>
      <p:sp>
        <p:nvSpPr>
          <p:cNvPr id="8" name="Rectangle 7">
            <a:extLst>
              <a:ext uri="{FF2B5EF4-FFF2-40B4-BE49-F238E27FC236}">
                <a16:creationId xmlns:a16="http://schemas.microsoft.com/office/drawing/2014/main" id="{D456EBDA-49A4-A843-A786-6989C63A54AA}"/>
              </a:ext>
            </a:extLst>
          </p:cNvPr>
          <p:cNvSpPr/>
          <p:nvPr/>
        </p:nvSpPr>
        <p:spPr>
          <a:xfrm>
            <a:off x="1041471" y="3826759"/>
            <a:ext cx="8472276" cy="1846659"/>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 = </a:t>
            </a:r>
            <a:r>
              <a:rPr lang="en-US" sz="1600">
                <a:solidFill>
                  <a:srgbClr val="000000"/>
                </a:solidFill>
                <a:latin typeface="Consolas"/>
              </a:rPr>
              <a:t>x.title()</a:t>
            </a:r>
            <a:endParaRPr lang="en-US" sz="1600" dirty="0">
              <a:solidFill>
                <a:srgbClr val="000000"/>
              </a:solidFill>
              <a:latin typeface="Consolas"/>
            </a:endParaRPr>
          </a:p>
          <a:p>
            <a:r>
              <a:rPr lang="en-US" sz="1600" dirty="0">
                <a:solidFill>
                  <a:srgbClr val="000000"/>
                </a:solidFill>
                <a:latin typeface="Consolas"/>
              </a:rPr>
              <a:t>l = </a:t>
            </a:r>
            <a:r>
              <a:rPr lang="en-US" sz="1600" dirty="0" err="1">
                <a:solidFill>
                  <a:srgbClr val="000000"/>
                </a:solidFill>
                <a:latin typeface="Consolas"/>
              </a:rPr>
              <a:t>x.lower</a:t>
            </a:r>
            <a:r>
              <a:rPr lang="en-US" sz="1600" dirty="0">
                <a:solidFill>
                  <a:srgbClr val="000000"/>
                </a:solidFill>
                <a:latin typeface="Consolas"/>
              </a:rPr>
              <a:t>()</a:t>
            </a:r>
          </a:p>
          <a:p>
            <a:r>
              <a:rPr lang="en-US" sz="1600" dirty="0">
                <a:solidFill>
                  <a:srgbClr val="000000"/>
                </a:solidFill>
                <a:latin typeface="Consolas"/>
              </a:rPr>
              <a:t>u = </a:t>
            </a:r>
            <a:r>
              <a:rPr lang="en-US" sz="1600" dirty="0" err="1">
                <a:solidFill>
                  <a:srgbClr val="000000"/>
                </a:solidFill>
                <a:latin typeface="Consolas"/>
              </a:rPr>
              <a:t>x.upper</a:t>
            </a:r>
            <a:r>
              <a:rPr lang="en-US" sz="1600" dirty="0">
                <a:solidFill>
                  <a:srgbClr val="000000"/>
                </a:solidFill>
                <a:latin typeface="Consolas"/>
              </a:rPr>
              <a:t>()</a:t>
            </a:r>
          </a:p>
          <a:p>
            <a:r>
              <a:rPr lang="en-US" sz="1600" dirty="0">
                <a:solidFill>
                  <a:srgbClr val="000000"/>
                </a:solidFill>
                <a:latin typeface="Consolas"/>
              </a:rPr>
              <a:t>print(c)</a:t>
            </a:r>
          </a:p>
          <a:p>
            <a:r>
              <a:rPr lang="en-US" sz="1600" dirty="0">
                <a:solidFill>
                  <a:srgbClr val="000000"/>
                </a:solidFill>
                <a:latin typeface="Consolas"/>
              </a:rPr>
              <a:t>print(l)</a:t>
            </a:r>
          </a:p>
          <a:p>
            <a:r>
              <a:rPr lang="en-US" sz="1600" dirty="0">
                <a:solidFill>
                  <a:srgbClr val="000000"/>
                </a:solidFill>
                <a:latin typeface="Consolas"/>
              </a:rPr>
              <a:t>print(u)</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id="{35F9F4A0-4592-C04D-B2D0-0BF66A3BFA20}"/>
              </a:ext>
            </a:extLst>
          </p:cNvPr>
          <p:cNvSpPr/>
          <p:nvPr/>
        </p:nvSpPr>
        <p:spPr>
          <a:xfrm>
            <a:off x="541478" y="3826759"/>
            <a:ext cx="499993" cy="1815882"/>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endParaRPr lang="en-US" sz="1600" b="1" dirty="0">
              <a:solidFill>
                <a:schemeClr val="tx1">
                  <a:lumMod val="75000"/>
                  <a:lumOff val="25000"/>
                </a:schemeClr>
              </a:solidFill>
              <a:latin typeface="Consolas" panose="020B0609020204030204" pitchFamily="49" charset="0"/>
            </a:endParaRPr>
          </a:p>
        </p:txBody>
      </p:sp>
      <p:sp>
        <p:nvSpPr>
          <p:cNvPr id="10" name="Rectangle: Top Corners Rounded 6">
            <a:extLst>
              <a:ext uri="{FF2B5EF4-FFF2-40B4-BE49-F238E27FC236}">
                <a16:creationId xmlns:a16="http://schemas.microsoft.com/office/drawing/2014/main" id="{0336C271-A2A3-9445-9946-5006F0A250F4}"/>
              </a:ext>
            </a:extLst>
          </p:cNvPr>
          <p:cNvSpPr/>
          <p:nvPr/>
        </p:nvSpPr>
        <p:spPr>
          <a:xfrm>
            <a:off x="541478" y="349757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changecase.py</a:t>
            </a:r>
          </a:p>
        </p:txBody>
      </p:sp>
      <p:sp>
        <p:nvSpPr>
          <p:cNvPr id="11" name="Line Callout 1 10"/>
          <p:cNvSpPr/>
          <p:nvPr/>
        </p:nvSpPr>
        <p:spPr>
          <a:xfrm>
            <a:off x="4723247" y="3917751"/>
            <a:ext cx="4495800" cy="510412"/>
          </a:xfrm>
          <a:prstGeom prst="borderCallout1">
            <a:avLst>
              <a:gd name="adj1" fmla="val 53885"/>
              <a:gd name="adj2" fmla="val -612"/>
              <a:gd name="adj3" fmla="val 204649"/>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dirty="0" err="1">
                <a:solidFill>
                  <a:schemeClr val="tx1"/>
                </a:solidFill>
              </a:rPr>
              <a:t>Darshan</a:t>
            </a:r>
            <a:r>
              <a:rPr lang="en-IN" dirty="0">
                <a:solidFill>
                  <a:schemeClr val="tx1"/>
                </a:solidFill>
              </a:rPr>
              <a:t> Institute, Rajkot</a:t>
            </a:r>
            <a:endParaRPr lang="en-US" b="1" dirty="0">
              <a:solidFill>
                <a:srgbClr val="FF0000"/>
              </a:solidFill>
            </a:endParaRPr>
          </a:p>
        </p:txBody>
      </p:sp>
      <p:sp>
        <p:nvSpPr>
          <p:cNvPr id="12" name="Line Callout 1 11"/>
          <p:cNvSpPr/>
          <p:nvPr/>
        </p:nvSpPr>
        <p:spPr>
          <a:xfrm>
            <a:off x="4721535" y="4501666"/>
            <a:ext cx="4495800" cy="510412"/>
          </a:xfrm>
          <a:prstGeom prst="borderCallout1">
            <a:avLst>
              <a:gd name="adj1" fmla="val 53885"/>
              <a:gd name="adj2" fmla="val -612"/>
              <a:gd name="adj3" fmla="val 140236"/>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dirty="0" err="1">
                <a:solidFill>
                  <a:schemeClr val="tx1"/>
                </a:solidFill>
              </a:rPr>
              <a:t>darshan</a:t>
            </a:r>
            <a:r>
              <a:rPr lang="en-IN" dirty="0">
                <a:solidFill>
                  <a:schemeClr val="tx1"/>
                </a:solidFill>
              </a:rPr>
              <a:t> institute, </a:t>
            </a:r>
            <a:r>
              <a:rPr lang="en-IN" dirty="0" err="1">
                <a:solidFill>
                  <a:schemeClr val="tx1"/>
                </a:solidFill>
              </a:rPr>
              <a:t>rajkot</a:t>
            </a:r>
            <a:endParaRPr lang="en-US" b="1" dirty="0">
              <a:solidFill>
                <a:srgbClr val="FF0000"/>
              </a:solidFill>
            </a:endParaRPr>
          </a:p>
        </p:txBody>
      </p:sp>
      <p:sp>
        <p:nvSpPr>
          <p:cNvPr id="13" name="Line Callout 1 12"/>
          <p:cNvSpPr/>
          <p:nvPr/>
        </p:nvSpPr>
        <p:spPr>
          <a:xfrm>
            <a:off x="4740371" y="5085580"/>
            <a:ext cx="4495800" cy="510412"/>
          </a:xfrm>
          <a:prstGeom prst="borderCallout1">
            <a:avLst>
              <a:gd name="adj1" fmla="val 53885"/>
              <a:gd name="adj2" fmla="val -612"/>
              <a:gd name="adj3" fmla="val 71797"/>
              <a:gd name="adj4" fmla="val -5948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DARSHAN INSTITUTE, RAJKOT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
                                            <p:bg/>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1"/>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12"/>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grpId="1" nodeType="clickEffect">
                                  <p:stCondLst>
                                    <p:cond delay="0"/>
                                  </p:stCondLst>
                                  <p:childTnLst>
                                    <p:set>
                                      <p:cBhvr>
                                        <p:cTn id="100"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8" grpId="0" build="p" animBg="1"/>
      <p:bldP spid="9" grpId="0" animBg="1"/>
      <p:bldP spid="10" grpId="0" animBg="1"/>
      <p:bldP spid="11" grpId="0" animBg="1"/>
      <p:bldP spid="11" grpId="1" animBg="1"/>
      <p:bldP spid="12" grpId="0" animBg="1"/>
      <p:bldP spid="12" grpId="1" animBg="1"/>
      <p:bldP spid="13" grpId="0" animBg="1"/>
      <p:bldP spid="13"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pPr marL="265113" lvl="1" indent="-265113">
              <a:spcBef>
                <a:spcPts val="1000"/>
              </a:spcBef>
              <a:buFont typeface="Wingdings 3" panose="05040102010807070707" pitchFamily="18" charset="2"/>
              <a:buChar char=""/>
            </a:pPr>
            <a:r>
              <a:rPr lang="en-IN" sz="2400" b="1" dirty="0" err="1"/>
              <a:t>istitle</a:t>
            </a:r>
            <a:r>
              <a:rPr lang="en-IN" sz="2400" dirty="0"/>
              <a:t>(), </a:t>
            </a:r>
            <a:r>
              <a:rPr lang="en-IN" sz="2400" b="1" dirty="0" err="1"/>
              <a:t>islower</a:t>
            </a:r>
            <a:r>
              <a:rPr lang="en-IN" sz="2400" dirty="0"/>
              <a:t>(), </a:t>
            </a:r>
            <a:r>
              <a:rPr lang="en-IN" sz="2400" b="1" dirty="0" err="1"/>
              <a:t>isupper</a:t>
            </a:r>
            <a:r>
              <a:rPr lang="en-IN" sz="2400" dirty="0"/>
              <a:t>()</a:t>
            </a:r>
            <a:r>
              <a:rPr lang="en-US" sz="2400" dirty="0"/>
              <a:t> will returns True if the given string is </a:t>
            </a:r>
            <a:r>
              <a:rPr lang="en-US" sz="2400" dirty="0">
                <a:solidFill>
                  <a:srgbClr val="C00000"/>
                </a:solidFill>
              </a:rPr>
              <a:t>capitalized, lower case and upper case</a:t>
            </a:r>
            <a:r>
              <a:rPr lang="en-US" sz="2400" dirty="0"/>
              <a:t> respectively.</a:t>
            </a:r>
          </a:p>
          <a:p>
            <a:endParaRPr lang="en-IN" dirty="0"/>
          </a:p>
          <a:p>
            <a:endParaRPr lang="en-IN" dirty="0"/>
          </a:p>
          <a:p>
            <a:endParaRPr lang="en-IN"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r>
              <a:rPr lang="en-IN" sz="2400" b="1" dirty="0"/>
              <a:t>strip</a:t>
            </a:r>
            <a:r>
              <a:rPr lang="en-IN" sz="2400" dirty="0"/>
              <a:t>() method will </a:t>
            </a:r>
            <a:r>
              <a:rPr lang="en-US" sz="2400" dirty="0">
                <a:solidFill>
                  <a:srgbClr val="C00000"/>
                </a:solidFill>
              </a:rPr>
              <a:t>remove whitespaces from both</a:t>
            </a:r>
            <a:r>
              <a:rPr lang="en-US" sz="2400" dirty="0"/>
              <a:t> side of the string and returns the string.</a:t>
            </a:r>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r>
              <a:rPr lang="en-IN" sz="2400" b="1" dirty="0" err="1"/>
              <a:t>rstrip</a:t>
            </a:r>
            <a:r>
              <a:rPr lang="en-IN" sz="2400" dirty="0"/>
              <a:t>() and </a:t>
            </a:r>
            <a:r>
              <a:rPr lang="en-IN" sz="2400" b="1" dirty="0" err="1"/>
              <a:t>lstrip</a:t>
            </a:r>
            <a:r>
              <a:rPr lang="en-IN" sz="2400" dirty="0"/>
              <a:t>() will remove whitespaces from </a:t>
            </a:r>
            <a:r>
              <a:rPr lang="en-IN" sz="2400" dirty="0">
                <a:solidFill>
                  <a:srgbClr val="C00000"/>
                </a:solidFill>
              </a:rPr>
              <a:t>right and left </a:t>
            </a:r>
            <a:r>
              <a:rPr lang="en-IN" sz="2400" dirty="0"/>
              <a:t>side respectively.</a:t>
            </a:r>
          </a:p>
        </p:txBody>
      </p:sp>
      <p:sp>
        <p:nvSpPr>
          <p:cNvPr id="4" name="Rectangle 3">
            <a:extLst>
              <a:ext uri="{FF2B5EF4-FFF2-40B4-BE49-F238E27FC236}">
                <a16:creationId xmlns:a16="http://schemas.microsoft.com/office/drawing/2014/main" id="{D456EBDA-49A4-A843-A786-6989C63A54AA}"/>
              </a:ext>
            </a:extLst>
          </p:cNvPr>
          <p:cNvSpPr/>
          <p:nvPr/>
        </p:nvSpPr>
        <p:spPr>
          <a:xfrm>
            <a:off x="1005702" y="4771862"/>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     </a:t>
            </a:r>
            <a:r>
              <a:rPr lang="en-US" sz="1600" dirty="0" err="1">
                <a:solidFill>
                  <a:srgbClr val="A31515"/>
                </a:solidFill>
                <a:latin typeface="Consolas"/>
              </a:rPr>
              <a:t>Darshan</a:t>
            </a:r>
            <a:r>
              <a:rPr lang="en-US" sz="1600" dirty="0">
                <a:solidFill>
                  <a:srgbClr val="A31515"/>
                </a:solidFill>
                <a:latin typeface="Consolas"/>
              </a:rPr>
              <a:t>  '</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x.strip</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05709" y="4771862"/>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05709" y="444267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stripdemo.py</a:t>
            </a:r>
          </a:p>
        </p:txBody>
      </p:sp>
      <p:sp>
        <p:nvSpPr>
          <p:cNvPr id="7" name="Line Callout 1 6"/>
          <p:cNvSpPr/>
          <p:nvPr/>
        </p:nvSpPr>
        <p:spPr>
          <a:xfrm>
            <a:off x="3711433" y="4852578"/>
            <a:ext cx="4495800" cy="626533"/>
          </a:xfrm>
          <a:prstGeom prst="borderCallout1">
            <a:avLst>
              <a:gd name="adj1" fmla="val 53885"/>
              <a:gd name="adj2" fmla="val -612"/>
              <a:gd name="adj3" fmla="val 98649"/>
              <a:gd name="adj4" fmla="val -334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dirty="0">
                <a:solidFill>
                  <a:schemeClr val="tx1"/>
                </a:solidFill>
              </a:rPr>
              <a:t> (without space)</a:t>
            </a:r>
            <a:endParaRPr lang="en-US" b="1" dirty="0">
              <a:solidFill>
                <a:srgbClr val="FF0000"/>
              </a:solidFill>
            </a:endParaRPr>
          </a:p>
        </p:txBody>
      </p:sp>
      <p:sp>
        <p:nvSpPr>
          <p:cNvPr id="8" name="Rectangle 7">
            <a:extLst>
              <a:ext uri="{FF2B5EF4-FFF2-40B4-BE49-F238E27FC236}">
                <a16:creationId xmlns:a16="http://schemas.microsoft.com/office/drawing/2014/main" id="{D456EBDA-49A4-A843-A786-6989C63A54AA}"/>
              </a:ext>
            </a:extLst>
          </p:cNvPr>
          <p:cNvSpPr/>
          <p:nvPr/>
        </p:nvSpPr>
        <p:spPr>
          <a:xfrm>
            <a:off x="1041471" y="1964093"/>
            <a:ext cx="8472276" cy="1846659"/>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 = </a:t>
            </a:r>
            <a:r>
              <a:rPr lang="en-US" sz="1600" dirty="0" err="1">
                <a:solidFill>
                  <a:srgbClr val="000000"/>
                </a:solidFill>
                <a:latin typeface="Consolas"/>
              </a:rPr>
              <a:t>x.istitle</a:t>
            </a:r>
            <a:r>
              <a:rPr lang="en-US" sz="1600" dirty="0">
                <a:solidFill>
                  <a:srgbClr val="000000"/>
                </a:solidFill>
                <a:latin typeface="Consolas"/>
              </a:rPr>
              <a:t>()</a:t>
            </a:r>
          </a:p>
          <a:p>
            <a:r>
              <a:rPr lang="en-US" sz="1600" dirty="0">
                <a:solidFill>
                  <a:srgbClr val="000000"/>
                </a:solidFill>
                <a:latin typeface="Consolas"/>
              </a:rPr>
              <a:t>l = </a:t>
            </a:r>
            <a:r>
              <a:rPr lang="en-US" sz="1600" dirty="0" err="1">
                <a:solidFill>
                  <a:srgbClr val="000000"/>
                </a:solidFill>
                <a:latin typeface="Consolas"/>
              </a:rPr>
              <a:t>x.islower</a:t>
            </a:r>
            <a:r>
              <a:rPr lang="en-US" sz="1600" dirty="0">
                <a:solidFill>
                  <a:srgbClr val="000000"/>
                </a:solidFill>
                <a:latin typeface="Consolas"/>
              </a:rPr>
              <a:t>()</a:t>
            </a:r>
          </a:p>
          <a:p>
            <a:r>
              <a:rPr lang="en-US" sz="1600" dirty="0">
                <a:solidFill>
                  <a:srgbClr val="000000"/>
                </a:solidFill>
                <a:latin typeface="Consolas"/>
              </a:rPr>
              <a:t>u = </a:t>
            </a:r>
            <a:r>
              <a:rPr lang="en-US" sz="1600" dirty="0" err="1">
                <a:solidFill>
                  <a:srgbClr val="000000"/>
                </a:solidFill>
                <a:latin typeface="Consolas"/>
              </a:rPr>
              <a:t>x.isupper</a:t>
            </a:r>
            <a:r>
              <a:rPr lang="en-US" sz="1600" dirty="0">
                <a:solidFill>
                  <a:srgbClr val="000000"/>
                </a:solidFill>
                <a:latin typeface="Consolas"/>
              </a:rPr>
              <a:t>()</a:t>
            </a:r>
          </a:p>
          <a:p>
            <a:r>
              <a:rPr lang="en-US" sz="1600" dirty="0">
                <a:solidFill>
                  <a:srgbClr val="000000"/>
                </a:solidFill>
                <a:latin typeface="Consolas"/>
              </a:rPr>
              <a:t>print(c)</a:t>
            </a:r>
          </a:p>
          <a:p>
            <a:r>
              <a:rPr lang="en-US" sz="1600" dirty="0">
                <a:solidFill>
                  <a:srgbClr val="000000"/>
                </a:solidFill>
                <a:latin typeface="Consolas"/>
              </a:rPr>
              <a:t>print(l)</a:t>
            </a:r>
          </a:p>
          <a:p>
            <a:r>
              <a:rPr lang="en-US" sz="1600" dirty="0">
                <a:solidFill>
                  <a:srgbClr val="000000"/>
                </a:solidFill>
                <a:latin typeface="Consolas"/>
              </a:rPr>
              <a:t>print(u)</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id="{35F9F4A0-4592-C04D-B2D0-0BF66A3BFA20}"/>
              </a:ext>
            </a:extLst>
          </p:cNvPr>
          <p:cNvSpPr/>
          <p:nvPr/>
        </p:nvSpPr>
        <p:spPr>
          <a:xfrm>
            <a:off x="541478" y="1964093"/>
            <a:ext cx="499993" cy="1815882"/>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endParaRPr lang="en-US" sz="1600" b="1" dirty="0">
              <a:solidFill>
                <a:schemeClr val="tx1">
                  <a:lumMod val="75000"/>
                  <a:lumOff val="25000"/>
                </a:schemeClr>
              </a:solidFill>
              <a:latin typeface="Consolas" panose="020B0609020204030204" pitchFamily="49" charset="0"/>
            </a:endParaRPr>
          </a:p>
        </p:txBody>
      </p:sp>
      <p:sp>
        <p:nvSpPr>
          <p:cNvPr id="10" name="Rectangle: Top Corners Rounded 6">
            <a:extLst>
              <a:ext uri="{FF2B5EF4-FFF2-40B4-BE49-F238E27FC236}">
                <a16:creationId xmlns:a16="http://schemas.microsoft.com/office/drawing/2014/main" id="{0336C271-A2A3-9445-9946-5006F0A250F4}"/>
              </a:ext>
            </a:extLst>
          </p:cNvPr>
          <p:cNvSpPr/>
          <p:nvPr/>
        </p:nvSpPr>
        <p:spPr>
          <a:xfrm>
            <a:off x="541478" y="163490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checkcase.py</a:t>
            </a:r>
          </a:p>
        </p:txBody>
      </p:sp>
      <p:sp>
        <p:nvSpPr>
          <p:cNvPr id="11" name="Line Callout 1 10"/>
          <p:cNvSpPr/>
          <p:nvPr/>
        </p:nvSpPr>
        <p:spPr>
          <a:xfrm>
            <a:off x="4723247" y="2055085"/>
            <a:ext cx="4495800" cy="510412"/>
          </a:xfrm>
          <a:prstGeom prst="borderCallout1">
            <a:avLst>
              <a:gd name="adj1" fmla="val 53885"/>
              <a:gd name="adj2" fmla="val -612"/>
              <a:gd name="adj3" fmla="val 204649"/>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False</a:t>
            </a:r>
            <a:endParaRPr lang="en-US" b="1" i="1" dirty="0">
              <a:solidFill>
                <a:srgbClr val="FF0000"/>
              </a:solidFill>
            </a:endParaRPr>
          </a:p>
        </p:txBody>
      </p:sp>
      <p:sp>
        <p:nvSpPr>
          <p:cNvPr id="12" name="Line Callout 1 11"/>
          <p:cNvSpPr/>
          <p:nvPr/>
        </p:nvSpPr>
        <p:spPr>
          <a:xfrm>
            <a:off x="4721535" y="2639000"/>
            <a:ext cx="4495800" cy="510412"/>
          </a:xfrm>
          <a:prstGeom prst="borderCallout1">
            <a:avLst>
              <a:gd name="adj1" fmla="val 53885"/>
              <a:gd name="adj2" fmla="val -612"/>
              <a:gd name="adj3" fmla="val 140236"/>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
        <p:nvSpPr>
          <p:cNvPr id="13" name="Line Callout 1 12"/>
          <p:cNvSpPr/>
          <p:nvPr/>
        </p:nvSpPr>
        <p:spPr>
          <a:xfrm>
            <a:off x="4740371" y="3222914"/>
            <a:ext cx="4495800" cy="510412"/>
          </a:xfrm>
          <a:prstGeom prst="borderCallout1">
            <a:avLst>
              <a:gd name="adj1" fmla="val 53885"/>
              <a:gd name="adj2" fmla="val -612"/>
              <a:gd name="adj3" fmla="val 71797"/>
              <a:gd name="adj4" fmla="val -5948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False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2"/>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13"/>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6"/>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
                                            <p:bg/>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7"/>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7"/>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8" grpId="0" uiExpand="1" build="p" animBg="1"/>
      <p:bldP spid="9" grpId="0" animBg="1"/>
      <p:bldP spid="10" grpId="0" animBg="1"/>
      <p:bldP spid="11" grpId="0" animBg="1"/>
      <p:bldP spid="11" grpId="1" animBg="1"/>
      <p:bldP spid="12" grpId="0" animBg="1"/>
      <p:bldP spid="12" grpId="1" animBg="1"/>
      <p:bldP spid="13" grpId="0" animBg="1"/>
      <p:bldP spid="13" grpI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find</a:t>
            </a:r>
            <a:r>
              <a:rPr lang="en-IN" dirty="0"/>
              <a:t>() method will search the string and </a:t>
            </a:r>
            <a:r>
              <a:rPr lang="en-US" dirty="0">
                <a:solidFill>
                  <a:srgbClr val="C00000"/>
                </a:solidFill>
              </a:rPr>
              <a:t>returns the index </a:t>
            </a:r>
            <a:r>
              <a:rPr lang="en-US" dirty="0"/>
              <a:t>at which they find the specified value</a:t>
            </a:r>
          </a:p>
          <a:p>
            <a:endParaRPr lang="en-IN" dirty="0"/>
          </a:p>
          <a:p>
            <a:endParaRPr lang="en-IN" dirty="0"/>
          </a:p>
          <a:p>
            <a:endParaRPr lang="en-IN" dirty="0"/>
          </a:p>
          <a:p>
            <a:r>
              <a:rPr lang="en-IN" b="1" dirty="0" err="1"/>
              <a:t>rfind</a:t>
            </a:r>
            <a:r>
              <a:rPr lang="en-IN" dirty="0"/>
              <a:t>() will search the string and </a:t>
            </a:r>
            <a:r>
              <a:rPr lang="en-US" dirty="0"/>
              <a:t>returns the </a:t>
            </a:r>
            <a:r>
              <a:rPr lang="en-US" dirty="0">
                <a:solidFill>
                  <a:srgbClr val="C00000"/>
                </a:solidFill>
              </a:rPr>
              <a:t>last index</a:t>
            </a:r>
            <a:r>
              <a:rPr lang="en-US" dirty="0"/>
              <a:t> at which they find the specified value</a:t>
            </a:r>
          </a:p>
          <a:p>
            <a:endParaRPr lang="en-IN" dirty="0"/>
          </a:p>
          <a:p>
            <a:endParaRPr lang="en-IN" dirty="0"/>
          </a:p>
          <a:p>
            <a:endParaRPr lang="en-IN" dirty="0"/>
          </a:p>
          <a:p>
            <a:pPr marL="265113" lvl="1" indent="-265113">
              <a:spcBef>
                <a:spcPts val="1000"/>
              </a:spcBef>
              <a:buFont typeface="Wingdings 3" panose="05040102010807070707" pitchFamily="18" charset="2"/>
              <a:buChar char=""/>
            </a:pPr>
            <a:r>
              <a:rPr lang="en-IN" sz="2400" b="1" dirty="0"/>
              <a:t>Note</a:t>
            </a:r>
            <a:r>
              <a:rPr lang="en-IN" sz="2400" dirty="0"/>
              <a:t> : </a:t>
            </a:r>
            <a:r>
              <a:rPr lang="en-IN" sz="2400" b="1" dirty="0"/>
              <a:t>find</a:t>
            </a:r>
            <a:r>
              <a:rPr lang="en-IN" sz="2400" dirty="0"/>
              <a:t>() and </a:t>
            </a:r>
            <a:r>
              <a:rPr lang="en-IN" sz="2400" b="1" dirty="0" err="1"/>
              <a:t>rfind</a:t>
            </a:r>
            <a:r>
              <a:rPr lang="en-IN" sz="2400" dirty="0"/>
              <a:t>() will </a:t>
            </a:r>
            <a:r>
              <a:rPr lang="en-IN" sz="2400" b="1" dirty="0"/>
              <a:t>return -1</a:t>
            </a:r>
            <a:r>
              <a:rPr lang="en-IN" sz="2400" dirty="0"/>
              <a:t> if they are unable to find the given string.</a:t>
            </a:r>
          </a:p>
          <a:p>
            <a:pPr marL="265113" lvl="1" indent="-265113">
              <a:spcBef>
                <a:spcPts val="1000"/>
              </a:spcBef>
              <a:buFont typeface="Wingdings 3" panose="05040102010807070707" pitchFamily="18" charset="2"/>
              <a:buChar char=""/>
            </a:pPr>
            <a:r>
              <a:rPr lang="en-IN" sz="2400" b="1" dirty="0"/>
              <a:t>replace</a:t>
            </a:r>
            <a:r>
              <a:rPr lang="en-IN" sz="2400" dirty="0"/>
              <a:t>() will </a:t>
            </a:r>
            <a:r>
              <a:rPr lang="en-US" sz="2400" dirty="0">
                <a:solidFill>
                  <a:srgbClr val="C00000"/>
                </a:solidFill>
              </a:rPr>
              <a:t>replace</a:t>
            </a:r>
            <a:r>
              <a:rPr lang="en-US" sz="2400" dirty="0"/>
              <a:t> str1 with str2 from our string and return the updated string</a:t>
            </a:r>
            <a:endParaRPr lang="en-IN" sz="2400" dirty="0"/>
          </a:p>
        </p:txBody>
      </p:sp>
      <p:sp>
        <p:nvSpPr>
          <p:cNvPr id="4" name="Rectangle 3">
            <a:extLst>
              <a:ext uri="{FF2B5EF4-FFF2-40B4-BE49-F238E27FC236}">
                <a16:creationId xmlns:a16="http://schemas.microsoft.com/office/drawing/2014/main" id="{D456EBDA-49A4-A843-A786-6989C63A54AA}"/>
              </a:ext>
            </a:extLst>
          </p:cNvPr>
          <p:cNvSpPr/>
          <p:nvPr/>
        </p:nvSpPr>
        <p:spPr>
          <a:xfrm>
            <a:off x="1022635" y="1598979"/>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x.find</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159897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26979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finddemo.py</a:t>
            </a:r>
          </a:p>
        </p:txBody>
      </p:sp>
      <p:sp>
        <p:nvSpPr>
          <p:cNvPr id="7" name="Line Callout 1 6"/>
          <p:cNvSpPr/>
          <p:nvPr/>
        </p:nvSpPr>
        <p:spPr>
          <a:xfrm>
            <a:off x="5794233" y="1688161"/>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8 (occurrence of ‘in’  in x)</a:t>
            </a:r>
            <a:endParaRPr lang="en-US" b="1" dirty="0">
              <a:solidFill>
                <a:srgbClr val="FF0000"/>
              </a:solidFill>
            </a:endParaRPr>
          </a:p>
        </p:txBody>
      </p:sp>
      <p:sp>
        <p:nvSpPr>
          <p:cNvPr id="14" name="Rectangle 13">
            <a:extLst>
              <a:ext uri="{FF2B5EF4-FFF2-40B4-BE49-F238E27FC236}">
                <a16:creationId xmlns:a16="http://schemas.microsoft.com/office/drawing/2014/main" id="{D456EBDA-49A4-A843-A786-6989C63A54AA}"/>
              </a:ext>
            </a:extLst>
          </p:cNvPr>
          <p:cNvSpPr/>
          <p:nvPr/>
        </p:nvSpPr>
        <p:spPr>
          <a:xfrm>
            <a:off x="1022635" y="3427778"/>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x.rfind</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id="{35F9F4A0-4592-C04D-B2D0-0BF66A3BFA20}"/>
              </a:ext>
            </a:extLst>
          </p:cNvPr>
          <p:cNvSpPr/>
          <p:nvPr/>
        </p:nvSpPr>
        <p:spPr>
          <a:xfrm>
            <a:off x="522642" y="3427778"/>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id="{0336C271-A2A3-9445-9946-5006F0A250F4}"/>
              </a:ext>
            </a:extLst>
          </p:cNvPr>
          <p:cNvSpPr/>
          <p:nvPr/>
        </p:nvSpPr>
        <p:spPr>
          <a:xfrm>
            <a:off x="522642" y="309859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rfinddemo.py</a:t>
            </a:r>
          </a:p>
        </p:txBody>
      </p:sp>
      <p:sp>
        <p:nvSpPr>
          <p:cNvPr id="17" name="Line Callout 1 16"/>
          <p:cNvSpPr/>
          <p:nvPr/>
        </p:nvSpPr>
        <p:spPr>
          <a:xfrm>
            <a:off x="5794233" y="3516960"/>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27 (last occurrence of ‘in’  in x)</a:t>
            </a:r>
            <a:endParaRPr lang="en-US" b="1" dirty="0">
              <a:solidFill>
                <a:srgbClr val="FF0000"/>
              </a:solidFill>
            </a:endParaRPr>
          </a:p>
        </p:txBody>
      </p:sp>
      <p:sp>
        <p:nvSpPr>
          <p:cNvPr id="18" name="Rectangle 17">
            <a:extLst>
              <a:ext uri="{FF2B5EF4-FFF2-40B4-BE49-F238E27FC236}">
                <a16:creationId xmlns:a16="http://schemas.microsoft.com/office/drawing/2014/main" id="{D456EBDA-49A4-A843-A786-6989C63A54AA}"/>
              </a:ext>
            </a:extLst>
          </p:cNvPr>
          <p:cNvSpPr/>
          <p:nvPr/>
        </p:nvSpPr>
        <p:spPr>
          <a:xfrm>
            <a:off x="1022635" y="5696863"/>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x.replace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india'</a:t>
            </a:r>
            <a:r>
              <a:rPr lang="en-US" sz="1600" dirty="0" err="1">
                <a:solidFill>
                  <a:srgbClr val="000000"/>
                </a:solidFill>
                <a:latin typeface="Consolas"/>
              </a:rPr>
              <a:t>,</a:t>
            </a:r>
            <a:r>
              <a:rPr lang="en-US" sz="1600" dirty="0" err="1">
                <a:solidFill>
                  <a:srgbClr val="A31515"/>
                </a:solidFill>
                <a:latin typeface="Consolas"/>
              </a:rPr>
              <a:t>'INDIA</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9" name="Rectangle 18">
            <a:extLst>
              <a:ext uri="{FF2B5EF4-FFF2-40B4-BE49-F238E27FC236}">
                <a16:creationId xmlns:a16="http://schemas.microsoft.com/office/drawing/2014/main" id="{35F9F4A0-4592-C04D-B2D0-0BF66A3BFA20}"/>
              </a:ext>
            </a:extLst>
          </p:cNvPr>
          <p:cNvSpPr/>
          <p:nvPr/>
        </p:nvSpPr>
        <p:spPr>
          <a:xfrm>
            <a:off x="522642" y="568839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20" name="Rectangle: Top Corners Rounded 6">
            <a:extLst>
              <a:ext uri="{FF2B5EF4-FFF2-40B4-BE49-F238E27FC236}">
                <a16:creationId xmlns:a16="http://schemas.microsoft.com/office/drawing/2014/main" id="{0336C271-A2A3-9445-9946-5006F0A250F4}"/>
              </a:ext>
            </a:extLst>
          </p:cNvPr>
          <p:cNvSpPr/>
          <p:nvPr/>
        </p:nvSpPr>
        <p:spPr>
          <a:xfrm>
            <a:off x="522642" y="535921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replacedemo.py</a:t>
            </a:r>
          </a:p>
        </p:txBody>
      </p:sp>
      <p:sp>
        <p:nvSpPr>
          <p:cNvPr id="21" name="Line Callout 1 20"/>
          <p:cNvSpPr/>
          <p:nvPr/>
        </p:nvSpPr>
        <p:spPr>
          <a:xfrm>
            <a:off x="5794233" y="5786045"/>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br>
              <a:rPr lang="en-IN" dirty="0">
                <a:solidFill>
                  <a:schemeClr val="tx1"/>
                </a:solidFill>
              </a:rPr>
            </a:br>
            <a:r>
              <a:rPr lang="en-IN" dirty="0">
                <a:solidFill>
                  <a:schemeClr val="tx1"/>
                </a:solidFill>
              </a:rPr>
              <a:t>“</a:t>
            </a:r>
            <a:r>
              <a:rPr lang="en-IN" dirty="0" err="1">
                <a:solidFill>
                  <a:schemeClr val="tx1"/>
                </a:solidFill>
              </a:rPr>
              <a:t>darshan</a:t>
            </a:r>
            <a:r>
              <a:rPr lang="en-IN" dirty="0">
                <a:solidFill>
                  <a:schemeClr val="tx1"/>
                </a:solidFill>
              </a:rPr>
              <a:t> institute, </a:t>
            </a:r>
            <a:r>
              <a:rPr lang="en-IN" dirty="0" err="1">
                <a:solidFill>
                  <a:schemeClr val="tx1"/>
                </a:solidFill>
              </a:rPr>
              <a:t>rajkot</a:t>
            </a:r>
            <a:r>
              <a:rPr lang="en-IN" dirty="0">
                <a:solidFill>
                  <a:schemeClr val="tx1"/>
                </a:solidFill>
              </a:rPr>
              <a:t>, INDIA”</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17"/>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8">
                                            <p:bg/>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P spid="18" grpId="0" build="p" animBg="1"/>
      <p:bldP spid="19" grpId="0" animBg="1"/>
      <p:bldP spid="20" grpId="0" animBg="1"/>
      <p:bldP spid="21" grpId="0" animBg="1"/>
      <p:bldP spid="21"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index</a:t>
            </a:r>
            <a:r>
              <a:rPr lang="en-IN" dirty="0"/>
              <a:t>() method will search the string and </a:t>
            </a:r>
            <a:r>
              <a:rPr lang="en-US" dirty="0"/>
              <a:t>returns the </a:t>
            </a:r>
            <a:r>
              <a:rPr lang="en-US" dirty="0">
                <a:solidFill>
                  <a:srgbClr val="C00000"/>
                </a:solidFill>
              </a:rPr>
              <a:t>index</a:t>
            </a:r>
            <a:r>
              <a:rPr lang="en-US" dirty="0"/>
              <a:t> at which they find the specified value, but if they are unable to find the string it will raise an exception.</a:t>
            </a:r>
          </a:p>
          <a:p>
            <a:endParaRPr lang="en-IN" dirty="0"/>
          </a:p>
          <a:p>
            <a:endParaRPr lang="en-IN" dirty="0"/>
          </a:p>
          <a:p>
            <a:endParaRPr lang="en-IN" dirty="0"/>
          </a:p>
          <a:p>
            <a:r>
              <a:rPr lang="en-IN" b="1" dirty="0" err="1"/>
              <a:t>rindex</a:t>
            </a:r>
            <a:r>
              <a:rPr lang="en-IN" dirty="0"/>
              <a:t>() will search the string and </a:t>
            </a:r>
            <a:r>
              <a:rPr lang="en-US" dirty="0"/>
              <a:t>returns the </a:t>
            </a:r>
            <a:r>
              <a:rPr lang="en-US" dirty="0">
                <a:solidFill>
                  <a:srgbClr val="C00000"/>
                </a:solidFill>
              </a:rPr>
              <a:t>last index </a:t>
            </a:r>
            <a:r>
              <a:rPr lang="en-US" dirty="0"/>
              <a:t>at which they find the specified value , but if they are unable to find the string it will raise an exception.</a:t>
            </a:r>
          </a:p>
          <a:p>
            <a:endParaRPr lang="en-IN" dirty="0"/>
          </a:p>
          <a:p>
            <a:endParaRPr lang="en-IN" dirty="0"/>
          </a:p>
          <a:p>
            <a:endParaRPr lang="en-IN" dirty="0"/>
          </a:p>
          <a:p>
            <a:r>
              <a:rPr lang="en-IN" dirty="0"/>
              <a:t>Note : </a:t>
            </a:r>
            <a:r>
              <a:rPr lang="en-IN" b="1" dirty="0"/>
              <a:t>find</a:t>
            </a:r>
            <a:r>
              <a:rPr lang="en-IN" dirty="0"/>
              <a:t>() and </a:t>
            </a:r>
            <a:r>
              <a:rPr lang="en-IN" b="1" dirty="0"/>
              <a:t>index</a:t>
            </a:r>
            <a:r>
              <a:rPr lang="en-IN" dirty="0"/>
              <a:t>() are almost same, the only difference is if </a:t>
            </a:r>
            <a:r>
              <a:rPr lang="en-IN" b="1" dirty="0"/>
              <a:t>find</a:t>
            </a:r>
            <a:r>
              <a:rPr lang="en-IN" dirty="0"/>
              <a:t>() is unable to find the string it will </a:t>
            </a:r>
            <a:r>
              <a:rPr lang="en-IN" dirty="0">
                <a:solidFill>
                  <a:srgbClr val="C00000"/>
                </a:solidFill>
              </a:rPr>
              <a:t>return -1 </a:t>
            </a:r>
            <a:r>
              <a:rPr lang="en-IN" dirty="0"/>
              <a:t>and if </a:t>
            </a:r>
            <a:r>
              <a:rPr lang="en-IN" b="1" dirty="0"/>
              <a:t>index</a:t>
            </a:r>
            <a:r>
              <a:rPr lang="en-IN" dirty="0"/>
              <a:t>() is unable to find the </a:t>
            </a:r>
            <a:r>
              <a:rPr lang="en-IN" dirty="0">
                <a:solidFill>
                  <a:srgbClr val="C00000"/>
                </a:solidFill>
              </a:rPr>
              <a:t>string it will raise an exception</a:t>
            </a:r>
            <a:r>
              <a:rPr lang="en-IN" dirty="0"/>
              <a:t>.</a:t>
            </a:r>
          </a:p>
        </p:txBody>
      </p:sp>
      <p:sp>
        <p:nvSpPr>
          <p:cNvPr id="4" name="Rectangle 3">
            <a:extLst>
              <a:ext uri="{FF2B5EF4-FFF2-40B4-BE49-F238E27FC236}">
                <a16:creationId xmlns:a16="http://schemas.microsoft.com/office/drawing/2014/main" id="{D456EBDA-49A4-A843-A786-6989C63A54AA}"/>
              </a:ext>
            </a:extLst>
          </p:cNvPr>
          <p:cNvSpPr/>
          <p:nvPr/>
        </p:nvSpPr>
        <p:spPr>
          <a:xfrm>
            <a:off x="1022635" y="1895324"/>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x.index</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1895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indexdemo.py</a:t>
            </a:r>
          </a:p>
        </p:txBody>
      </p:sp>
      <p:sp>
        <p:nvSpPr>
          <p:cNvPr id="7" name="Line Callout 1 6"/>
          <p:cNvSpPr/>
          <p:nvPr/>
        </p:nvSpPr>
        <p:spPr>
          <a:xfrm>
            <a:off x="5794233" y="1984506"/>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8 (occurrence of ‘in’  in x)</a:t>
            </a:r>
            <a:endParaRPr lang="en-US" b="1" dirty="0">
              <a:solidFill>
                <a:srgbClr val="FF0000"/>
              </a:solidFill>
            </a:endParaRPr>
          </a:p>
        </p:txBody>
      </p:sp>
      <p:sp>
        <p:nvSpPr>
          <p:cNvPr id="14" name="Rectangle 13">
            <a:extLst>
              <a:ext uri="{FF2B5EF4-FFF2-40B4-BE49-F238E27FC236}">
                <a16:creationId xmlns:a16="http://schemas.microsoft.com/office/drawing/2014/main" id="{D456EBDA-49A4-A843-A786-6989C63A54AA}"/>
              </a:ext>
            </a:extLst>
          </p:cNvPr>
          <p:cNvSpPr/>
          <p:nvPr/>
        </p:nvSpPr>
        <p:spPr>
          <a:xfrm>
            <a:off x="1022635" y="4139006"/>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x.rindex</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id="{35F9F4A0-4592-C04D-B2D0-0BF66A3BFA20}"/>
              </a:ext>
            </a:extLst>
          </p:cNvPr>
          <p:cNvSpPr/>
          <p:nvPr/>
        </p:nvSpPr>
        <p:spPr>
          <a:xfrm>
            <a:off x="522642" y="413900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id="{0336C271-A2A3-9445-9946-5006F0A250F4}"/>
              </a:ext>
            </a:extLst>
          </p:cNvPr>
          <p:cNvSpPr/>
          <p:nvPr/>
        </p:nvSpPr>
        <p:spPr>
          <a:xfrm>
            <a:off x="522642" y="38098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rindexdemo.py</a:t>
            </a:r>
          </a:p>
        </p:txBody>
      </p:sp>
      <p:sp>
        <p:nvSpPr>
          <p:cNvPr id="17" name="Line Callout 1 16"/>
          <p:cNvSpPr/>
          <p:nvPr/>
        </p:nvSpPr>
        <p:spPr>
          <a:xfrm>
            <a:off x="5794233" y="4228188"/>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27 (last occurrence of ‘in’  in x)</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17"/>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err="1"/>
              <a:t>isalnum</a:t>
            </a:r>
            <a:r>
              <a:rPr lang="en-IN" dirty="0"/>
              <a:t>() method will </a:t>
            </a:r>
            <a:r>
              <a:rPr lang="en-US" dirty="0"/>
              <a:t>return true if all the characters in the string are </a:t>
            </a:r>
            <a:r>
              <a:rPr lang="en-US" dirty="0">
                <a:solidFill>
                  <a:srgbClr val="C00000"/>
                </a:solidFill>
              </a:rPr>
              <a:t>alphanumeric</a:t>
            </a:r>
            <a:r>
              <a:rPr lang="en-US" dirty="0"/>
              <a:t> (</a:t>
            </a:r>
            <a:r>
              <a:rPr lang="en-US" dirty="0" err="1"/>
              <a:t>i.e</a:t>
            </a:r>
            <a:r>
              <a:rPr lang="en-US" dirty="0"/>
              <a:t> either alphabets or numeric).</a:t>
            </a:r>
          </a:p>
          <a:p>
            <a:endParaRPr lang="en-IN" dirty="0"/>
          </a:p>
          <a:p>
            <a:endParaRPr lang="en-IN" dirty="0"/>
          </a:p>
          <a:p>
            <a:endParaRPr lang="en-IN" dirty="0"/>
          </a:p>
          <a:p>
            <a:r>
              <a:rPr lang="en-IN" b="1" dirty="0" err="1"/>
              <a:t>isalpha</a:t>
            </a:r>
            <a:r>
              <a:rPr lang="en-IN" dirty="0"/>
              <a:t>() and </a:t>
            </a:r>
            <a:r>
              <a:rPr lang="en-IN" b="1" dirty="0"/>
              <a:t>is</a:t>
            </a:r>
            <a:r>
              <a:rPr lang="en-US" b="1" dirty="0"/>
              <a:t>numeric</a:t>
            </a:r>
            <a:r>
              <a:rPr lang="en-IN" dirty="0"/>
              <a:t>() will return true if all the characters in the string are only </a:t>
            </a:r>
            <a:r>
              <a:rPr lang="en-IN" dirty="0">
                <a:solidFill>
                  <a:srgbClr val="C00000"/>
                </a:solidFill>
              </a:rPr>
              <a:t>alphabets and </a:t>
            </a:r>
            <a:r>
              <a:rPr lang="en-US" dirty="0">
                <a:solidFill>
                  <a:srgbClr val="C00000"/>
                </a:solidFill>
              </a:rPr>
              <a:t>numeric respectively.</a:t>
            </a:r>
            <a:endParaRPr lang="en-IN" dirty="0">
              <a:solidFill>
                <a:srgbClr val="C00000"/>
              </a:solidFill>
            </a:endParaRPr>
          </a:p>
          <a:p>
            <a:r>
              <a:rPr lang="en-IN" b="1" dirty="0" err="1"/>
              <a:t>isdecimal</a:t>
            </a:r>
            <a:r>
              <a:rPr lang="en-IN" dirty="0"/>
              <a:t>() will </a:t>
            </a:r>
            <a:r>
              <a:rPr lang="en-US" dirty="0"/>
              <a:t>return true is all the characters in the string are </a:t>
            </a:r>
            <a:r>
              <a:rPr lang="en-US" dirty="0">
                <a:solidFill>
                  <a:srgbClr val="C00000"/>
                </a:solidFill>
              </a:rPr>
              <a:t>decimal</a:t>
            </a:r>
            <a:r>
              <a:rPr lang="en-US" dirty="0"/>
              <a:t>.</a:t>
            </a:r>
          </a:p>
          <a:p>
            <a:endParaRPr lang="en-IN" dirty="0"/>
          </a:p>
          <a:p>
            <a:endParaRPr lang="en-IN" dirty="0"/>
          </a:p>
          <a:p>
            <a:endParaRPr lang="en-IN" dirty="0"/>
          </a:p>
          <a:p>
            <a:r>
              <a:rPr lang="en-IN" b="1" dirty="0"/>
              <a:t>Note</a:t>
            </a:r>
            <a:r>
              <a:rPr lang="en-IN" dirty="0"/>
              <a:t> : </a:t>
            </a:r>
            <a:r>
              <a:rPr lang="en-IN" b="1" dirty="0" err="1"/>
              <a:t>isnuberic</a:t>
            </a:r>
            <a:r>
              <a:rPr lang="en-IN" dirty="0"/>
              <a:t>() and </a:t>
            </a:r>
            <a:r>
              <a:rPr lang="en-IN" b="1" dirty="0" err="1"/>
              <a:t>isdigit</a:t>
            </a:r>
            <a:r>
              <a:rPr lang="en-IN" dirty="0"/>
              <a:t>() are almost same, you suppose to find the difference as Home work assignment for the string methods.</a:t>
            </a:r>
          </a:p>
        </p:txBody>
      </p:sp>
      <p:sp>
        <p:nvSpPr>
          <p:cNvPr id="4" name="Rectangle 3">
            <a:extLst>
              <a:ext uri="{FF2B5EF4-FFF2-40B4-BE49-F238E27FC236}">
                <a16:creationId xmlns:a16="http://schemas.microsoft.com/office/drawing/2014/main" id="{D456EBDA-49A4-A843-A786-6989C63A54AA}"/>
              </a:ext>
            </a:extLst>
          </p:cNvPr>
          <p:cNvSpPr/>
          <p:nvPr/>
        </p:nvSpPr>
        <p:spPr>
          <a:xfrm>
            <a:off x="1022635" y="1895324"/>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'darshan123'</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x.isalnum</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1895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isalnumdemo.py</a:t>
            </a:r>
          </a:p>
        </p:txBody>
      </p:sp>
      <p:sp>
        <p:nvSpPr>
          <p:cNvPr id="7" name="Line Callout 1 6"/>
          <p:cNvSpPr/>
          <p:nvPr/>
        </p:nvSpPr>
        <p:spPr>
          <a:xfrm>
            <a:off x="5794233" y="1984506"/>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
        <p:nvSpPr>
          <p:cNvPr id="14" name="Rectangle 13">
            <a:extLst>
              <a:ext uri="{FF2B5EF4-FFF2-40B4-BE49-F238E27FC236}">
                <a16:creationId xmlns:a16="http://schemas.microsoft.com/office/drawing/2014/main" id="{D456EBDA-49A4-A843-A786-6989C63A54AA}"/>
              </a:ext>
            </a:extLst>
          </p:cNvPr>
          <p:cNvSpPr/>
          <p:nvPr/>
        </p:nvSpPr>
        <p:spPr>
          <a:xfrm>
            <a:off x="1022635" y="4587739"/>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'123.5'</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x.isdecimal</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id="{35F9F4A0-4592-C04D-B2D0-0BF66A3BFA20}"/>
              </a:ext>
            </a:extLst>
          </p:cNvPr>
          <p:cNvSpPr/>
          <p:nvPr/>
        </p:nvSpPr>
        <p:spPr>
          <a:xfrm>
            <a:off x="522642" y="458773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id="{0336C271-A2A3-9445-9946-5006F0A250F4}"/>
              </a:ext>
            </a:extLst>
          </p:cNvPr>
          <p:cNvSpPr/>
          <p:nvPr/>
        </p:nvSpPr>
        <p:spPr>
          <a:xfrm>
            <a:off x="522642" y="425855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isdecimaldemo.py</a:t>
            </a:r>
          </a:p>
        </p:txBody>
      </p:sp>
      <p:sp>
        <p:nvSpPr>
          <p:cNvPr id="17" name="Line Callout 1 16"/>
          <p:cNvSpPr/>
          <p:nvPr/>
        </p:nvSpPr>
        <p:spPr>
          <a:xfrm>
            <a:off x="5794233" y="4676921"/>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
                                            <p:bg/>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17"/>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Slicing </a:t>
            </a:r>
            <a:endParaRPr lang="en-US" dirty="0"/>
          </a:p>
        </p:txBody>
      </p:sp>
      <p:sp>
        <p:nvSpPr>
          <p:cNvPr id="3" name="Content Placeholder 2"/>
          <p:cNvSpPr>
            <a:spLocks noGrp="1"/>
          </p:cNvSpPr>
          <p:nvPr>
            <p:ph idx="1"/>
          </p:nvPr>
        </p:nvSpPr>
        <p:spPr/>
        <p:txBody>
          <a:bodyPr/>
          <a:lstStyle/>
          <a:p>
            <a:r>
              <a:rPr lang="en-US" dirty="0"/>
              <a:t>We can get the </a:t>
            </a:r>
            <a:r>
              <a:rPr lang="en-US" dirty="0">
                <a:solidFill>
                  <a:srgbClr val="C00000"/>
                </a:solidFill>
              </a:rPr>
              <a:t>substring</a:t>
            </a:r>
            <a:r>
              <a:rPr lang="en-US" dirty="0"/>
              <a:t> in python using string slicing, we can specify </a:t>
            </a:r>
            <a:r>
              <a:rPr lang="en-US" dirty="0">
                <a:solidFill>
                  <a:srgbClr val="C00000"/>
                </a:solidFill>
              </a:rPr>
              <a:t>start index, end index and steps </a:t>
            </a:r>
            <a:r>
              <a:rPr lang="en-US" dirty="0"/>
              <a:t>(colon separated) to slice the string.</a:t>
            </a:r>
          </a:p>
          <a:p>
            <a:endParaRPr lang="en-IN" dirty="0"/>
          </a:p>
          <a:p>
            <a:endParaRPr lang="en-IN" dirty="0"/>
          </a:p>
          <a:p>
            <a:pPr>
              <a:buNone/>
            </a:pPr>
            <a:endParaRPr lang="en-IN" dirty="0"/>
          </a:p>
          <a:p>
            <a:endParaRPr lang="en-IN" dirty="0"/>
          </a:p>
          <a:p>
            <a:endParaRPr lang="en-IN" dirty="0"/>
          </a:p>
          <a:p>
            <a:pPr>
              <a:buNone/>
            </a:pPr>
            <a:endParaRPr lang="en-IN" b="1" dirty="0"/>
          </a:p>
        </p:txBody>
      </p:sp>
      <p:sp>
        <p:nvSpPr>
          <p:cNvPr id="4" name="Rectangle 3">
            <a:extLst>
              <a:ext uri="{FF2B5EF4-FFF2-40B4-BE49-F238E27FC236}">
                <a16:creationId xmlns:a16="http://schemas.microsoft.com/office/drawing/2014/main" id="{D456EBDA-49A4-A843-A786-6989C63A54AA}"/>
              </a:ext>
            </a:extLst>
          </p:cNvPr>
          <p:cNvSpPr/>
          <p:nvPr/>
        </p:nvSpPr>
        <p:spPr>
          <a:xfrm>
            <a:off x="522641" y="1895324"/>
            <a:ext cx="10238491"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of engineering and technology,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gujarat</a:t>
            </a:r>
            <a:r>
              <a:rPr lang="en-US" sz="1600" dirty="0">
                <a:solidFill>
                  <a:srgbClr val="A31515"/>
                </a:solidFill>
                <a:latin typeface="Consolas"/>
              </a:rPr>
              <a:t>, INDIA'</a:t>
            </a:r>
          </a:p>
          <a:p>
            <a:r>
              <a:rPr lang="en-US" sz="1600" dirty="0" err="1">
                <a:solidFill>
                  <a:srgbClr val="000000"/>
                </a:solidFill>
                <a:latin typeface="Consolas"/>
              </a:rPr>
              <a:t>subx</a:t>
            </a:r>
            <a:r>
              <a:rPr lang="en-US" sz="1600" dirty="0">
                <a:solidFill>
                  <a:srgbClr val="000000"/>
                </a:solidFill>
                <a:latin typeface="Consolas"/>
              </a:rPr>
              <a:t> = x[</a:t>
            </a:r>
            <a:r>
              <a:rPr lang="en-US" sz="1600" dirty="0" err="1">
                <a:solidFill>
                  <a:srgbClr val="000000"/>
                </a:solidFill>
                <a:latin typeface="Consolas"/>
              </a:rPr>
              <a:t>startindex:endindex:steps</a:t>
            </a:r>
            <a:r>
              <a:rPr lang="en-US" sz="1600" dirty="0">
                <a:solidFill>
                  <a:srgbClr val="000000"/>
                </a:solidFill>
                <a:latin typeface="Consolas"/>
              </a:rPr>
              <a:t>]</a:t>
            </a:r>
            <a:endParaRPr lang="en-US" sz="1600" b="0" dirty="0">
              <a:solidFill>
                <a:srgbClr val="000000"/>
              </a:solidFill>
              <a:latin typeface="Consolas"/>
            </a:endParaRP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14" name="Rectangle 13">
            <a:extLst>
              <a:ext uri="{FF2B5EF4-FFF2-40B4-BE49-F238E27FC236}">
                <a16:creationId xmlns:a16="http://schemas.microsoft.com/office/drawing/2014/main" id="{D456EBDA-49A4-A843-A786-6989C63A54AA}"/>
              </a:ext>
            </a:extLst>
          </p:cNvPr>
          <p:cNvSpPr/>
          <p:nvPr/>
        </p:nvSpPr>
        <p:spPr>
          <a:xfrm>
            <a:off x="1022635" y="3165339"/>
            <a:ext cx="9679232" cy="2800767"/>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of engineering and technology,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gujarat</a:t>
            </a:r>
            <a:r>
              <a:rPr lang="en-US" sz="1600" dirty="0">
                <a:solidFill>
                  <a:srgbClr val="A31515"/>
                </a:solidFill>
                <a:latin typeface="Consolas"/>
              </a:rPr>
              <a:t>, INDIA'</a:t>
            </a:r>
            <a:endParaRPr lang="en-US" sz="1600" dirty="0">
              <a:solidFill>
                <a:srgbClr val="000000"/>
              </a:solidFill>
              <a:latin typeface="Consolas"/>
            </a:endParaRPr>
          </a:p>
          <a:p>
            <a:r>
              <a:rPr lang="en-US" sz="1600" dirty="0">
                <a:solidFill>
                  <a:srgbClr val="000000"/>
                </a:solidFill>
                <a:latin typeface="Consolas"/>
              </a:rPr>
              <a:t>subx1 = x[</a:t>
            </a:r>
            <a:r>
              <a:rPr lang="en-US" sz="1600" dirty="0">
                <a:solidFill>
                  <a:srgbClr val="098658"/>
                </a:solidFill>
                <a:latin typeface="Consolas"/>
              </a:rPr>
              <a:t>0</a:t>
            </a:r>
            <a:r>
              <a:rPr lang="en-US" sz="1600" dirty="0">
                <a:solidFill>
                  <a:srgbClr val="000000"/>
                </a:solidFill>
                <a:latin typeface="Consolas"/>
              </a:rPr>
              <a:t>:</a:t>
            </a:r>
            <a:r>
              <a:rPr lang="en-US" sz="1600" dirty="0">
                <a:solidFill>
                  <a:srgbClr val="098658"/>
                </a:solidFill>
                <a:latin typeface="Consolas"/>
              </a:rPr>
              <a:t>7</a:t>
            </a:r>
            <a:r>
              <a:rPr lang="en-US" sz="1600" dirty="0">
                <a:solidFill>
                  <a:srgbClr val="000000"/>
                </a:solidFill>
                <a:latin typeface="Consolas"/>
              </a:rPr>
              <a:t>]</a:t>
            </a:r>
          </a:p>
          <a:p>
            <a:r>
              <a:rPr lang="en-US" sz="1600" dirty="0">
                <a:solidFill>
                  <a:srgbClr val="000000"/>
                </a:solidFill>
                <a:latin typeface="Consolas"/>
              </a:rPr>
              <a:t>subx2 = x[</a:t>
            </a:r>
            <a:r>
              <a:rPr lang="en-US" sz="1600" dirty="0">
                <a:solidFill>
                  <a:srgbClr val="098658"/>
                </a:solidFill>
                <a:latin typeface="Consolas"/>
              </a:rPr>
              <a:t>49</a:t>
            </a:r>
            <a:r>
              <a:rPr lang="en-US" sz="1600" dirty="0">
                <a:solidFill>
                  <a:srgbClr val="000000"/>
                </a:solidFill>
                <a:latin typeface="Consolas"/>
              </a:rPr>
              <a:t>:</a:t>
            </a:r>
            <a:r>
              <a:rPr lang="en-US" sz="1600" dirty="0">
                <a:solidFill>
                  <a:srgbClr val="098658"/>
                </a:solidFill>
                <a:latin typeface="Consolas"/>
              </a:rPr>
              <a:t>55</a:t>
            </a:r>
            <a:r>
              <a:rPr lang="en-US" sz="1600" dirty="0">
                <a:solidFill>
                  <a:srgbClr val="000000"/>
                </a:solidFill>
                <a:latin typeface="Consolas"/>
              </a:rPr>
              <a:t>]</a:t>
            </a:r>
          </a:p>
          <a:p>
            <a:r>
              <a:rPr lang="en-US" sz="1600" dirty="0">
                <a:solidFill>
                  <a:srgbClr val="000000"/>
                </a:solidFill>
                <a:latin typeface="Consolas"/>
              </a:rPr>
              <a:t>subx3 = x[</a:t>
            </a:r>
            <a:r>
              <a:rPr lang="en-US" sz="1600" dirty="0">
                <a:solidFill>
                  <a:srgbClr val="098658"/>
                </a:solidFill>
                <a:latin typeface="Consolas"/>
              </a:rPr>
              <a:t>66</a:t>
            </a:r>
            <a:r>
              <a:rPr lang="en-US" sz="1600" dirty="0">
                <a:solidFill>
                  <a:srgbClr val="000000"/>
                </a:solidFill>
                <a:latin typeface="Consolas"/>
              </a:rPr>
              <a:t>:]</a:t>
            </a:r>
          </a:p>
          <a:p>
            <a:r>
              <a:rPr lang="en-US" sz="1600" dirty="0">
                <a:solidFill>
                  <a:srgbClr val="000000"/>
                </a:solidFill>
                <a:latin typeface="Consolas"/>
              </a:rPr>
              <a:t>subx4 = x[::</a:t>
            </a:r>
            <a:r>
              <a:rPr lang="en-US" sz="1600" dirty="0">
                <a:solidFill>
                  <a:srgbClr val="098658"/>
                </a:solidFill>
                <a:latin typeface="Consolas"/>
              </a:rPr>
              <a:t>2</a:t>
            </a:r>
            <a:r>
              <a:rPr lang="en-US" sz="1600" dirty="0">
                <a:solidFill>
                  <a:srgbClr val="000000"/>
                </a:solidFill>
                <a:latin typeface="Consolas"/>
              </a:rPr>
              <a:t>]</a:t>
            </a:r>
          </a:p>
          <a:p>
            <a:r>
              <a:rPr lang="en-US" sz="1600" dirty="0">
                <a:solidFill>
                  <a:srgbClr val="000000"/>
                </a:solidFill>
                <a:latin typeface="Consolas"/>
              </a:rPr>
              <a:t>subx5 = x[::-</a:t>
            </a:r>
            <a:r>
              <a:rPr lang="en-US" sz="1600" dirty="0">
                <a:solidFill>
                  <a:srgbClr val="098658"/>
                </a:solidFill>
                <a:latin typeface="Consolas"/>
              </a:rPr>
              <a:t>1</a:t>
            </a:r>
            <a:r>
              <a:rPr lang="en-US" sz="1600" dirty="0">
                <a:solidFill>
                  <a:srgbClr val="000000"/>
                </a:solidFill>
                <a:latin typeface="Consolas"/>
              </a:rPr>
              <a:t>]</a:t>
            </a:r>
          </a:p>
          <a:p>
            <a:r>
              <a:rPr lang="en-US" sz="1600" dirty="0">
                <a:solidFill>
                  <a:srgbClr val="000000"/>
                </a:solidFill>
                <a:latin typeface="Consolas"/>
              </a:rPr>
              <a:t>print(subx1)</a:t>
            </a:r>
          </a:p>
          <a:p>
            <a:r>
              <a:rPr lang="en-US" sz="1600" dirty="0">
                <a:solidFill>
                  <a:srgbClr val="000000"/>
                </a:solidFill>
                <a:latin typeface="Consolas"/>
              </a:rPr>
              <a:t>print(subx2)</a:t>
            </a:r>
          </a:p>
          <a:p>
            <a:r>
              <a:rPr lang="en-US" sz="1600" dirty="0">
                <a:solidFill>
                  <a:srgbClr val="000000"/>
                </a:solidFill>
                <a:latin typeface="Consolas"/>
              </a:rPr>
              <a:t>print(subx3)</a:t>
            </a:r>
          </a:p>
          <a:p>
            <a:r>
              <a:rPr lang="en-US" sz="1600" dirty="0">
                <a:solidFill>
                  <a:srgbClr val="000000"/>
                </a:solidFill>
                <a:latin typeface="Consolas"/>
              </a:rPr>
              <a:t>print(subx4)</a:t>
            </a:r>
          </a:p>
          <a:p>
            <a:r>
              <a:rPr lang="en-US" sz="1600" dirty="0">
                <a:solidFill>
                  <a:srgbClr val="000000"/>
                </a:solidFill>
                <a:latin typeface="Consolas"/>
              </a:rPr>
              <a:t>print(subx5)</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id="{35F9F4A0-4592-C04D-B2D0-0BF66A3BFA20}"/>
              </a:ext>
            </a:extLst>
          </p:cNvPr>
          <p:cNvSpPr/>
          <p:nvPr/>
        </p:nvSpPr>
        <p:spPr>
          <a:xfrm>
            <a:off x="522642" y="3165339"/>
            <a:ext cx="499993" cy="280076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p>
          <a:p>
            <a:pPr algn="r"/>
            <a:r>
              <a:rPr lang="en-IN" sz="1600" b="1" dirty="0">
                <a:solidFill>
                  <a:schemeClr val="tx1">
                    <a:lumMod val="75000"/>
                    <a:lumOff val="25000"/>
                  </a:schemeClr>
                </a:solidFill>
                <a:latin typeface="Consolas" panose="020B0609020204030204" pitchFamily="49" charset="0"/>
              </a:rPr>
              <a:t>8</a:t>
            </a:r>
          </a:p>
          <a:p>
            <a:pPr algn="r"/>
            <a:r>
              <a:rPr lang="en-IN" sz="1600" b="1" dirty="0">
                <a:solidFill>
                  <a:schemeClr val="tx1">
                    <a:lumMod val="75000"/>
                    <a:lumOff val="25000"/>
                  </a:schemeClr>
                </a:solidFill>
                <a:latin typeface="Consolas" panose="020B0609020204030204" pitchFamily="49" charset="0"/>
              </a:rPr>
              <a:t>9</a:t>
            </a:r>
          </a:p>
          <a:p>
            <a:pPr algn="r"/>
            <a:r>
              <a:rPr lang="en-IN" sz="1600" b="1" dirty="0">
                <a:solidFill>
                  <a:schemeClr val="tx1">
                    <a:lumMod val="75000"/>
                    <a:lumOff val="25000"/>
                  </a:schemeClr>
                </a:solidFill>
                <a:latin typeface="Consolas" panose="020B0609020204030204" pitchFamily="49" charset="0"/>
              </a:rPr>
              <a:t>10</a:t>
            </a:r>
          </a:p>
          <a:p>
            <a:pPr algn="r"/>
            <a:r>
              <a:rPr lang="en-IN" sz="1600" b="1" dirty="0">
                <a:solidFill>
                  <a:schemeClr val="tx1">
                    <a:lumMod val="75000"/>
                    <a:lumOff val="25000"/>
                  </a:schemeClr>
                </a:solidFill>
                <a:latin typeface="Consolas" panose="020B0609020204030204" pitchFamily="49" charset="0"/>
              </a:rPr>
              <a:t>11</a:t>
            </a:r>
          </a:p>
        </p:txBody>
      </p:sp>
      <p:sp>
        <p:nvSpPr>
          <p:cNvPr id="16" name="Rectangle: Top Corners Rounded 6">
            <a:extLst>
              <a:ext uri="{FF2B5EF4-FFF2-40B4-BE49-F238E27FC236}">
                <a16:creationId xmlns:a16="http://schemas.microsoft.com/office/drawing/2014/main" id="{0336C271-A2A3-9445-9946-5006F0A250F4}"/>
              </a:ext>
            </a:extLst>
          </p:cNvPr>
          <p:cNvSpPr/>
          <p:nvPr/>
        </p:nvSpPr>
        <p:spPr>
          <a:xfrm>
            <a:off x="522642" y="283615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strslicedemo.py</a:t>
            </a:r>
          </a:p>
        </p:txBody>
      </p:sp>
      <p:sp>
        <p:nvSpPr>
          <p:cNvPr id="17" name="Line Callout 1 16"/>
          <p:cNvSpPr/>
          <p:nvPr/>
        </p:nvSpPr>
        <p:spPr>
          <a:xfrm>
            <a:off x="4665133" y="3525454"/>
            <a:ext cx="5607967" cy="420013"/>
          </a:xfrm>
          <a:prstGeom prst="borderCallout1">
            <a:avLst>
              <a:gd name="adj1" fmla="val 53885"/>
              <a:gd name="adj2" fmla="val -612"/>
              <a:gd name="adj3" fmla="val 299567"/>
              <a:gd name="adj4" fmla="val -3878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endParaRPr lang="en-US" b="1" i="1" dirty="0">
              <a:solidFill>
                <a:srgbClr val="FF0000"/>
              </a:solidFill>
            </a:endParaRPr>
          </a:p>
        </p:txBody>
      </p:sp>
      <p:sp>
        <p:nvSpPr>
          <p:cNvPr id="12" name="Line Callout 1 11"/>
          <p:cNvSpPr/>
          <p:nvPr/>
        </p:nvSpPr>
        <p:spPr>
          <a:xfrm>
            <a:off x="5794233" y="2331655"/>
            <a:ext cx="4495800" cy="626533"/>
          </a:xfrm>
          <a:prstGeom prst="borderCallout1">
            <a:avLst>
              <a:gd name="adj1" fmla="val 53885"/>
              <a:gd name="adj2" fmla="val -612"/>
              <a:gd name="adj3" fmla="val 17568"/>
              <a:gd name="adj4" fmla="val -5791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solidFill>
                  <a:schemeClr val="tx1"/>
                </a:solidFill>
              </a:rPr>
              <a:t>endindex</a:t>
            </a:r>
            <a:r>
              <a:rPr lang="en-IN" dirty="0">
                <a:solidFill>
                  <a:schemeClr val="tx1"/>
                </a:solidFill>
              </a:rPr>
              <a:t> will not be included in the substring</a:t>
            </a:r>
            <a:endParaRPr lang="en-US" b="1" i="1" dirty="0">
              <a:solidFill>
                <a:srgbClr val="FF0000"/>
              </a:solidFill>
            </a:endParaRPr>
          </a:p>
        </p:txBody>
      </p:sp>
      <p:sp>
        <p:nvSpPr>
          <p:cNvPr id="13" name="Line Callout 1 12"/>
          <p:cNvSpPr/>
          <p:nvPr/>
        </p:nvSpPr>
        <p:spPr>
          <a:xfrm>
            <a:off x="4682066" y="4016521"/>
            <a:ext cx="5607967" cy="420013"/>
          </a:xfrm>
          <a:prstGeom prst="borderCallout1">
            <a:avLst>
              <a:gd name="adj1" fmla="val 53885"/>
              <a:gd name="adj2" fmla="val -612"/>
              <a:gd name="adj3" fmla="val 247156"/>
              <a:gd name="adj4" fmla="val -39393"/>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i="1" dirty="0">
              <a:solidFill>
                <a:srgbClr val="FF0000"/>
              </a:solidFill>
            </a:endParaRPr>
          </a:p>
        </p:txBody>
      </p:sp>
      <p:sp>
        <p:nvSpPr>
          <p:cNvPr id="18" name="Line Callout 1 17"/>
          <p:cNvSpPr/>
          <p:nvPr/>
        </p:nvSpPr>
        <p:spPr>
          <a:xfrm>
            <a:off x="4682066" y="4524521"/>
            <a:ext cx="5607967" cy="420013"/>
          </a:xfrm>
          <a:prstGeom prst="borderCallout1">
            <a:avLst>
              <a:gd name="adj1" fmla="val 53885"/>
              <a:gd name="adj2" fmla="val -612"/>
              <a:gd name="adj3" fmla="val 180634"/>
              <a:gd name="adj4" fmla="val -3894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INDIA</a:t>
            </a:r>
            <a:endParaRPr lang="en-US" b="1" i="1" dirty="0">
              <a:solidFill>
                <a:srgbClr val="FF0000"/>
              </a:solidFill>
            </a:endParaRPr>
          </a:p>
        </p:txBody>
      </p:sp>
      <p:sp>
        <p:nvSpPr>
          <p:cNvPr id="19" name="Line Callout 1 18"/>
          <p:cNvSpPr/>
          <p:nvPr/>
        </p:nvSpPr>
        <p:spPr>
          <a:xfrm>
            <a:off x="4682066" y="5049454"/>
            <a:ext cx="5607967" cy="420013"/>
          </a:xfrm>
          <a:prstGeom prst="borderCallout1">
            <a:avLst>
              <a:gd name="adj1" fmla="val 53885"/>
              <a:gd name="adj2" fmla="val -612"/>
              <a:gd name="adj3" fmla="val 116128"/>
              <a:gd name="adj4" fmla="val -3909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drhnisiueo</a:t>
            </a:r>
            <a:r>
              <a:rPr lang="en-IN" i="1" dirty="0">
                <a:solidFill>
                  <a:schemeClr val="tx1"/>
                </a:solidFill>
              </a:rPr>
              <a:t> </a:t>
            </a:r>
            <a:r>
              <a:rPr lang="en-IN" i="1" dirty="0" err="1">
                <a:solidFill>
                  <a:schemeClr val="tx1"/>
                </a:solidFill>
              </a:rPr>
              <a:t>niern</a:t>
            </a:r>
            <a:r>
              <a:rPr lang="en-IN" i="1" dirty="0">
                <a:solidFill>
                  <a:schemeClr val="tx1"/>
                </a:solidFill>
              </a:rPr>
              <a:t> n </a:t>
            </a:r>
            <a:r>
              <a:rPr lang="en-IN" i="1" dirty="0" err="1">
                <a:solidFill>
                  <a:schemeClr val="tx1"/>
                </a:solidFill>
              </a:rPr>
              <a:t>ehooy</a:t>
            </a:r>
            <a:r>
              <a:rPr lang="en-IN" i="1" dirty="0">
                <a:solidFill>
                  <a:schemeClr val="tx1"/>
                </a:solidFill>
              </a:rPr>
              <a:t> </a:t>
            </a:r>
            <a:r>
              <a:rPr lang="en-IN" i="1" dirty="0" err="1">
                <a:solidFill>
                  <a:schemeClr val="tx1"/>
                </a:solidFill>
              </a:rPr>
              <a:t>akt</a:t>
            </a:r>
            <a:r>
              <a:rPr lang="en-IN" i="1" dirty="0">
                <a:solidFill>
                  <a:schemeClr val="tx1"/>
                </a:solidFill>
              </a:rPr>
              <a:t> </a:t>
            </a:r>
            <a:r>
              <a:rPr lang="en-IN" i="1" dirty="0" err="1">
                <a:solidFill>
                  <a:schemeClr val="tx1"/>
                </a:solidFill>
              </a:rPr>
              <a:t>uaa,IDA</a:t>
            </a:r>
            <a:endParaRPr lang="en-US" b="1" i="1" dirty="0">
              <a:solidFill>
                <a:srgbClr val="FF0000"/>
              </a:solidFill>
            </a:endParaRPr>
          </a:p>
        </p:txBody>
      </p:sp>
      <p:sp>
        <p:nvSpPr>
          <p:cNvPr id="20" name="Line Callout 1 19"/>
          <p:cNvSpPr/>
          <p:nvPr/>
        </p:nvSpPr>
        <p:spPr>
          <a:xfrm>
            <a:off x="2971800" y="5532054"/>
            <a:ext cx="7318233" cy="420013"/>
          </a:xfrm>
          <a:prstGeom prst="borderCallout1">
            <a:avLst>
              <a:gd name="adj1" fmla="val 53885"/>
              <a:gd name="adj2" fmla="val -612"/>
              <a:gd name="adj3" fmla="val 55654"/>
              <a:gd name="adj4" fmla="val -718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AIDNI ,</a:t>
            </a:r>
            <a:r>
              <a:rPr lang="en-IN" i="1" dirty="0" err="1">
                <a:solidFill>
                  <a:schemeClr val="tx1"/>
                </a:solidFill>
              </a:rPr>
              <a:t>tarajug</a:t>
            </a:r>
            <a:r>
              <a:rPr lang="en-IN" i="1" dirty="0">
                <a:solidFill>
                  <a:schemeClr val="tx1"/>
                </a:solidFill>
              </a:rPr>
              <a:t> ,</a:t>
            </a:r>
            <a:r>
              <a:rPr lang="en-IN" i="1" dirty="0" err="1">
                <a:solidFill>
                  <a:schemeClr val="tx1"/>
                </a:solidFill>
              </a:rPr>
              <a:t>tokjar</a:t>
            </a:r>
            <a:r>
              <a:rPr lang="en-IN" i="1" dirty="0">
                <a:solidFill>
                  <a:schemeClr val="tx1"/>
                </a:solidFill>
              </a:rPr>
              <a:t> ,</a:t>
            </a:r>
            <a:r>
              <a:rPr lang="en-IN" i="1" dirty="0" err="1">
                <a:solidFill>
                  <a:schemeClr val="tx1"/>
                </a:solidFill>
              </a:rPr>
              <a:t>ygolonhcet</a:t>
            </a:r>
            <a:r>
              <a:rPr lang="en-IN" i="1" dirty="0">
                <a:solidFill>
                  <a:schemeClr val="tx1"/>
                </a:solidFill>
              </a:rPr>
              <a:t> </a:t>
            </a:r>
            <a:r>
              <a:rPr lang="en-IN" i="1" dirty="0" err="1">
                <a:solidFill>
                  <a:schemeClr val="tx1"/>
                </a:solidFill>
              </a:rPr>
              <a:t>dna</a:t>
            </a:r>
            <a:r>
              <a:rPr lang="en-IN" i="1" dirty="0">
                <a:solidFill>
                  <a:schemeClr val="tx1"/>
                </a:solidFill>
              </a:rPr>
              <a:t> </a:t>
            </a:r>
            <a:r>
              <a:rPr lang="en-IN" i="1" dirty="0" err="1">
                <a:solidFill>
                  <a:schemeClr val="tx1"/>
                </a:solidFill>
              </a:rPr>
              <a:t>gnireenigne</a:t>
            </a:r>
            <a:r>
              <a:rPr lang="en-IN" i="1" dirty="0">
                <a:solidFill>
                  <a:schemeClr val="tx1"/>
                </a:solidFill>
              </a:rPr>
              <a:t> </a:t>
            </a:r>
            <a:r>
              <a:rPr lang="en-IN" i="1" dirty="0" err="1">
                <a:solidFill>
                  <a:schemeClr val="tx1"/>
                </a:solidFill>
              </a:rPr>
              <a:t>fo</a:t>
            </a:r>
            <a:r>
              <a:rPr lang="en-IN" i="1" dirty="0">
                <a:solidFill>
                  <a:schemeClr val="tx1"/>
                </a:solidFill>
              </a:rPr>
              <a:t> </a:t>
            </a:r>
            <a:r>
              <a:rPr lang="en-IN" i="1" dirty="0" err="1">
                <a:solidFill>
                  <a:schemeClr val="tx1"/>
                </a:solidFill>
              </a:rPr>
              <a:t>etutitsni</a:t>
            </a:r>
            <a:r>
              <a:rPr lang="en-IN" i="1" dirty="0">
                <a:solidFill>
                  <a:schemeClr val="tx1"/>
                </a:solidFill>
              </a:rPr>
              <a:t> </a:t>
            </a:r>
            <a:r>
              <a:rPr lang="en-IN" i="1" dirty="0" err="1">
                <a:solidFill>
                  <a:schemeClr val="tx1"/>
                </a:solidFill>
              </a:rPr>
              <a:t>nahsrad</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4">
                                            <p:txEl>
                                              <p:pRg st="8" end="8"/>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4">
                                            <p:txEl>
                                              <p:pRg st="9" end="9"/>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4">
                                            <p:txEl>
                                              <p:pRg st="10" end="10"/>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7"/>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17"/>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2"/>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2"/>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3"/>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13"/>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18"/>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1" nodeType="clickEffect">
                                  <p:stCondLst>
                                    <p:cond delay="0"/>
                                  </p:stCondLst>
                                  <p:childTnLst>
                                    <p:set>
                                      <p:cBhvr>
                                        <p:cTn id="106" dur="1" fill="hold">
                                          <p:stCondLst>
                                            <p:cond delay="0"/>
                                          </p:stCondLst>
                                        </p:cTn>
                                        <p:tgtEl>
                                          <p:spTgt spid="18"/>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1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9"/>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0" nodeType="clickEffect">
                                  <p:stCondLst>
                                    <p:cond delay="0"/>
                                  </p:stCondLst>
                                  <p:childTnLst>
                                    <p:set>
                                      <p:cBhvr>
                                        <p:cTn id="118" dur="1" fill="hold">
                                          <p:stCondLst>
                                            <p:cond delay="0"/>
                                          </p:stCondLst>
                                        </p:cTn>
                                        <p:tgtEl>
                                          <p:spTgt spid="20"/>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xit" presetSubtype="0" fill="hold" grpId="1" nodeType="clickEffect">
                                  <p:stCondLst>
                                    <p:cond delay="0"/>
                                  </p:stCondLst>
                                  <p:childTnLst>
                                    <p:set>
                                      <p:cBhvr>
                                        <p:cTn id="122"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animBg="1"/>
      <p:bldP spid="6" grpId="0" animBg="1"/>
      <p:bldP spid="14" grpId="0" build="p" animBg="1"/>
      <p:bldP spid="15" grpId="0" animBg="1"/>
      <p:bldP spid="16" grpId="0" animBg="1"/>
      <p:bldP spid="17" grpId="0" animBg="1"/>
      <p:bldP spid="17" grpId="1" animBg="1"/>
      <p:bldP spid="12" grpId="0" animBg="1"/>
      <p:bldP spid="12" grpId="1" animBg="1"/>
      <p:bldP spid="13" grpId="0" animBg="1"/>
      <p:bldP spid="13" grpId="1" animBg="1"/>
      <p:bldP spid="18" grpId="0" animBg="1"/>
      <p:bldP spid="18" grpId="1" animBg="1"/>
      <p:bldP spid="19" grpId="0" animBg="1"/>
      <p:bldP spid="19" grpId="1" animBg="1"/>
      <p:bldP spid="20" grpId="0" animBg="1"/>
      <p:bldP spid="20"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print format</a:t>
            </a:r>
          </a:p>
        </p:txBody>
      </p:sp>
      <p:sp>
        <p:nvSpPr>
          <p:cNvPr id="3" name="Content Placeholder 2"/>
          <p:cNvSpPr>
            <a:spLocks noGrp="1"/>
          </p:cNvSpPr>
          <p:nvPr>
            <p:ph idx="1"/>
          </p:nvPr>
        </p:nvSpPr>
        <p:spPr/>
        <p:txBody>
          <a:bodyPr/>
          <a:lstStyle/>
          <a:p>
            <a:r>
              <a:rPr lang="en-US" b="1" dirty="0" err="1"/>
              <a:t>str.format</a:t>
            </a:r>
            <a:r>
              <a:rPr lang="en-US" b="1" dirty="0"/>
              <a:t>()</a:t>
            </a:r>
            <a:r>
              <a:rPr lang="en-US" dirty="0"/>
              <a:t> is one of the </a:t>
            </a:r>
            <a:r>
              <a:rPr lang="en-US" i="1" dirty="0"/>
              <a:t>string formatting methods</a:t>
            </a:r>
            <a:r>
              <a:rPr lang="en-US" dirty="0"/>
              <a:t> in Python3, which allows multiple </a:t>
            </a:r>
            <a:r>
              <a:rPr lang="en-US" dirty="0">
                <a:solidFill>
                  <a:srgbClr val="C00000"/>
                </a:solidFill>
              </a:rPr>
              <a:t>substitutions</a:t>
            </a:r>
            <a:r>
              <a:rPr lang="en-US" dirty="0"/>
              <a:t> and value formatting. </a:t>
            </a:r>
          </a:p>
          <a:p>
            <a:r>
              <a:rPr lang="en-US" dirty="0"/>
              <a:t>This method lets us concatenate elements within a string through positional formatting.</a:t>
            </a:r>
          </a:p>
          <a:p>
            <a:endParaRPr lang="en-US" dirty="0"/>
          </a:p>
          <a:p>
            <a:endParaRPr lang="en-US" dirty="0"/>
          </a:p>
          <a:p>
            <a:endParaRPr lang="en-US" dirty="0"/>
          </a:p>
          <a:p>
            <a:endParaRPr lang="en-US" dirty="0"/>
          </a:p>
          <a:p>
            <a:r>
              <a:rPr lang="en-US" dirty="0"/>
              <a:t>We can specify multiple parameters to the function</a:t>
            </a:r>
          </a:p>
          <a:p>
            <a:endParaRPr lang="en-US" dirty="0"/>
          </a:p>
        </p:txBody>
      </p:sp>
      <p:sp>
        <p:nvSpPr>
          <p:cNvPr id="7" name="Rectangle 6">
            <a:extLst>
              <a:ext uri="{FF2B5EF4-FFF2-40B4-BE49-F238E27FC236}">
                <a16:creationId xmlns:a16="http://schemas.microsoft.com/office/drawing/2014/main" id="{D456EBDA-49A4-A843-A786-6989C63A54AA}"/>
              </a:ext>
            </a:extLst>
          </p:cNvPr>
          <p:cNvSpPr/>
          <p:nvPr/>
        </p:nvSpPr>
        <p:spPr>
          <a:xfrm>
            <a:off x="1022635" y="2496457"/>
            <a:ext cx="8472276" cy="1077218"/>
          </a:xfrm>
          <a:prstGeom prst="rect">
            <a:avLst/>
          </a:prstGeom>
          <a:solidFill>
            <a:schemeClr val="bg1">
              <a:lumMod val="95000"/>
            </a:schemeClr>
          </a:solidFill>
          <a:ln>
            <a:noFill/>
          </a:ln>
        </p:spPr>
        <p:txBody>
          <a:bodyPr wrap="square">
            <a:spAutoFit/>
          </a:bodyPr>
          <a:lstStyle/>
          <a:p>
            <a:r>
              <a:rPr lang="fr-FR" sz="1600" dirty="0">
                <a:solidFill>
                  <a:srgbClr val="000000"/>
                </a:solidFill>
                <a:latin typeface="Consolas"/>
              </a:rPr>
              <a:t>x = </a:t>
            </a:r>
            <a:r>
              <a:rPr lang="fr-FR" sz="1600" dirty="0">
                <a:solidFill>
                  <a:srgbClr val="A31515"/>
                </a:solidFill>
                <a:latin typeface="Consolas"/>
              </a:rPr>
              <a:t>'{} </a:t>
            </a:r>
            <a:r>
              <a:rPr lang="fr-FR" sz="1600" dirty="0" err="1">
                <a:solidFill>
                  <a:srgbClr val="A31515"/>
                </a:solidFill>
                <a:latin typeface="Consolas"/>
              </a:rPr>
              <a:t>institute</a:t>
            </a:r>
            <a:r>
              <a:rPr lang="fr-FR" sz="1600" dirty="0">
                <a:solidFill>
                  <a:srgbClr val="A31515"/>
                </a:solidFill>
                <a:latin typeface="Consolas"/>
              </a:rPr>
              <a:t>, </a:t>
            </a:r>
            <a:r>
              <a:rPr lang="fr-FR" sz="1600" dirty="0" err="1">
                <a:solidFill>
                  <a:srgbClr val="A31515"/>
                </a:solidFill>
                <a:latin typeface="Consolas"/>
              </a:rPr>
              <a:t>rajkot</a:t>
            </a:r>
            <a:r>
              <a:rPr lang="fr-FR" sz="1600" dirty="0">
                <a:solidFill>
                  <a:srgbClr val="A31515"/>
                </a:solidFill>
                <a:latin typeface="Consolas"/>
              </a:rPr>
              <a:t>'</a:t>
            </a:r>
            <a:endParaRPr lang="fr-FR" sz="1600" dirty="0">
              <a:solidFill>
                <a:srgbClr val="000000"/>
              </a:solidFill>
              <a:latin typeface="Consolas"/>
            </a:endParaRPr>
          </a:p>
          <a:p>
            <a:r>
              <a:rPr lang="fr-FR" sz="1600" dirty="0">
                <a:solidFill>
                  <a:srgbClr val="000000"/>
                </a:solidFill>
                <a:latin typeface="Consolas"/>
              </a:rPr>
              <a:t>y = </a:t>
            </a:r>
            <a:r>
              <a:rPr lang="fr-FR" sz="1600" dirty="0" err="1">
                <a:solidFill>
                  <a:srgbClr val="000000"/>
                </a:solidFill>
                <a:latin typeface="Consolas"/>
              </a:rPr>
              <a:t>x.format</a:t>
            </a:r>
            <a:r>
              <a:rPr lang="fr-FR" sz="1600" dirty="0">
                <a:solidFill>
                  <a:srgbClr val="000000"/>
                </a:solidFill>
                <a:latin typeface="Consolas"/>
              </a:rPr>
              <a:t>(</a:t>
            </a:r>
            <a:r>
              <a:rPr lang="fr-FR" sz="1600" dirty="0">
                <a:solidFill>
                  <a:srgbClr val="A31515"/>
                </a:solidFill>
                <a:latin typeface="Consolas"/>
              </a:rPr>
              <a:t>'darshan'</a:t>
            </a:r>
            <a:r>
              <a:rPr lang="fr-FR" sz="1600" dirty="0">
                <a:solidFill>
                  <a:srgbClr val="000000"/>
                </a:solidFill>
                <a:latin typeface="Consolas"/>
              </a:rPr>
              <a:t>)</a:t>
            </a:r>
          </a:p>
          <a:p>
            <a:r>
              <a:rPr lang="fr-FR" sz="1600" dirty="0" err="1">
                <a:solidFill>
                  <a:srgbClr val="000000"/>
                </a:solidFill>
                <a:latin typeface="Consolas"/>
              </a:rPr>
              <a:t>print</a:t>
            </a:r>
            <a:r>
              <a:rPr lang="fr-FR" sz="1600" dirty="0">
                <a:solidFill>
                  <a:srgbClr val="000000"/>
                </a:solidFill>
                <a:latin typeface="Consolas"/>
              </a:rPr>
              <a:t>(y)</a:t>
            </a:r>
          </a:p>
          <a:p>
            <a:r>
              <a:rPr lang="fr-FR" sz="1600" dirty="0" err="1">
                <a:solidFill>
                  <a:srgbClr val="000000"/>
                </a:solidFill>
                <a:latin typeface="Consolas"/>
              </a:rPr>
              <a:t>print</a:t>
            </a:r>
            <a:r>
              <a:rPr lang="fr-FR" sz="1600" dirty="0">
                <a:solidFill>
                  <a:srgbClr val="000000"/>
                </a:solidFill>
                <a:latin typeface="Consolas"/>
              </a:rPr>
              <a:t>(</a:t>
            </a:r>
            <a:r>
              <a:rPr lang="fr-FR" sz="1600" dirty="0" err="1">
                <a:solidFill>
                  <a:srgbClr val="000000"/>
                </a:solidFill>
                <a:latin typeface="Consolas"/>
              </a:rPr>
              <a:t>x.format</a:t>
            </a:r>
            <a:r>
              <a:rPr lang="fr-FR" sz="1600" dirty="0">
                <a:solidFill>
                  <a:srgbClr val="000000"/>
                </a:solidFill>
                <a:latin typeface="Consolas"/>
              </a:rPr>
              <a:t>(</a:t>
            </a:r>
            <a:r>
              <a:rPr lang="fr-FR" sz="1600" dirty="0">
                <a:solidFill>
                  <a:srgbClr val="A31515"/>
                </a:solidFill>
                <a:latin typeface="Consolas"/>
              </a:rPr>
              <a:t>'ABCD'</a:t>
            </a:r>
            <a:r>
              <a:rPr lang="fr-FR" sz="1600" dirty="0">
                <a:solidFill>
                  <a:srgbClr val="000000"/>
                </a:solidFill>
                <a:latin typeface="Consolas"/>
              </a:rPr>
              <a:t>))</a:t>
            </a:r>
            <a:endParaRPr lang="fr-FR" sz="1600" b="0" dirty="0">
              <a:solidFill>
                <a:srgbClr val="000000"/>
              </a:solidFill>
              <a:latin typeface="Consolas"/>
            </a:endParaRPr>
          </a:p>
        </p:txBody>
      </p:sp>
      <p:sp>
        <p:nvSpPr>
          <p:cNvPr id="8" name="Rectangle 7">
            <a:extLst>
              <a:ext uri="{FF2B5EF4-FFF2-40B4-BE49-F238E27FC236}">
                <a16:creationId xmlns:a16="http://schemas.microsoft.com/office/drawing/2014/main" id="{35F9F4A0-4592-C04D-B2D0-0BF66A3BFA20}"/>
              </a:ext>
            </a:extLst>
          </p:cNvPr>
          <p:cNvSpPr/>
          <p:nvPr/>
        </p:nvSpPr>
        <p:spPr>
          <a:xfrm>
            <a:off x="522642" y="24964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9" name="Rectangle: Top Corners Rounded 6">
            <a:extLst>
              <a:ext uri="{FF2B5EF4-FFF2-40B4-BE49-F238E27FC236}">
                <a16:creationId xmlns:a16="http://schemas.microsoft.com/office/drawing/2014/main" id="{0336C271-A2A3-9445-9946-5006F0A250F4}"/>
              </a:ext>
            </a:extLst>
          </p:cNvPr>
          <p:cNvSpPr/>
          <p:nvPr/>
        </p:nvSpPr>
        <p:spPr>
          <a:xfrm>
            <a:off x="522642" y="21672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0" name="Line Callout 1 9"/>
          <p:cNvSpPr/>
          <p:nvPr/>
        </p:nvSpPr>
        <p:spPr>
          <a:xfrm>
            <a:off x="5794233" y="2585640"/>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11" name="Line Callout 1 10"/>
          <p:cNvSpPr/>
          <p:nvPr/>
        </p:nvSpPr>
        <p:spPr>
          <a:xfrm>
            <a:off x="5794233" y="3068240"/>
            <a:ext cx="5220900" cy="657093"/>
          </a:xfrm>
          <a:prstGeom prst="borderCallout1">
            <a:avLst>
              <a:gd name="adj1" fmla="val 53885"/>
              <a:gd name="adj2" fmla="val -612"/>
              <a:gd name="adj3" fmla="val 57703"/>
              <a:gd name="adj4" fmla="val -39694"/>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ABCD institute, </a:t>
            </a:r>
            <a:r>
              <a:rPr lang="en-IN" i="1" dirty="0" err="1">
                <a:solidFill>
                  <a:schemeClr val="tx1"/>
                </a:solidFill>
              </a:rPr>
              <a:t>rajkot</a:t>
            </a:r>
            <a:endParaRPr lang="en-US" b="1" i="1" dirty="0">
              <a:solidFill>
                <a:srgbClr val="FF0000"/>
              </a:solidFill>
            </a:endParaRPr>
          </a:p>
        </p:txBody>
      </p:sp>
      <p:sp>
        <p:nvSpPr>
          <p:cNvPr id="12" name="Rectangle 11">
            <a:extLst>
              <a:ext uri="{FF2B5EF4-FFF2-40B4-BE49-F238E27FC236}">
                <a16:creationId xmlns:a16="http://schemas.microsoft.com/office/drawing/2014/main" id="{D456EBDA-49A4-A843-A786-6989C63A54AA}"/>
              </a:ext>
            </a:extLst>
          </p:cNvPr>
          <p:cNvSpPr/>
          <p:nvPr/>
        </p:nvSpPr>
        <p:spPr>
          <a:xfrm>
            <a:off x="1022635" y="4680857"/>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 institute, {}'</a:t>
            </a:r>
            <a:endParaRPr lang="en-US" sz="1600" dirty="0">
              <a:solidFill>
                <a:srgbClr val="000000"/>
              </a:solidFill>
              <a:latin typeface="Consolas"/>
            </a:endParaRPr>
          </a:p>
          <a:p>
            <a:r>
              <a:rPr lang="en-US" sz="1600" dirty="0">
                <a:solidFill>
                  <a:srgbClr val="000000"/>
                </a:solidFill>
                <a:latin typeface="Consolas"/>
              </a:rPr>
              <a:t>y = </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print(y)</a:t>
            </a: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'ABCD'</a:t>
            </a:r>
            <a:r>
              <a:rPr lang="en-US" sz="1600" dirty="0">
                <a:solidFill>
                  <a:srgbClr val="000000"/>
                </a:solidFill>
                <a:latin typeface="Consolas"/>
              </a:rPr>
              <a:t>,</a:t>
            </a:r>
            <a:r>
              <a:rPr lang="en-US" sz="1600" dirty="0">
                <a:solidFill>
                  <a:srgbClr val="A31515"/>
                </a:solidFill>
                <a:latin typeface="Consolas"/>
              </a:rPr>
              <a:t>'XYZ'</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id="{35F9F4A0-4592-C04D-B2D0-0BF66A3BFA20}"/>
              </a:ext>
            </a:extLst>
          </p:cNvPr>
          <p:cNvSpPr/>
          <p:nvPr/>
        </p:nvSpPr>
        <p:spPr>
          <a:xfrm>
            <a:off x="522642" y="46808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43516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5" name="Line Callout 1 14"/>
          <p:cNvSpPr/>
          <p:nvPr/>
        </p:nvSpPr>
        <p:spPr>
          <a:xfrm>
            <a:off x="5794233" y="4770040"/>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16" name="Line Callout 1 15"/>
          <p:cNvSpPr/>
          <p:nvPr/>
        </p:nvSpPr>
        <p:spPr>
          <a:xfrm>
            <a:off x="5794233" y="5252640"/>
            <a:ext cx="5220900" cy="657093"/>
          </a:xfrm>
          <a:prstGeom prst="borderCallout1">
            <a:avLst>
              <a:gd name="adj1" fmla="val 53885"/>
              <a:gd name="adj2" fmla="val -612"/>
              <a:gd name="adj3" fmla="val 56415"/>
              <a:gd name="adj4" fmla="val -26234"/>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ABCD institute, XYZ</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10"/>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2">
                                            <p:bg/>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5"/>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5"/>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6"/>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build="p" animBg="1"/>
      <p:bldP spid="8" grpId="0" animBg="1"/>
      <p:bldP spid="9" grpId="0" animBg="1"/>
      <p:bldP spid="10" grpId="0" animBg="1"/>
      <p:bldP spid="10" grpId="1" animBg="1"/>
      <p:bldP spid="11" grpId="0" animBg="1"/>
      <p:bldP spid="11" grpId="1" animBg="1"/>
      <p:bldP spid="12" grpId="0" build="p" animBg="1"/>
      <p:bldP spid="13" grpId="0" animBg="1"/>
      <p:bldP spid="14" grpId="0" animBg="1"/>
      <p:bldP spid="15" grpId="0" animBg="1"/>
      <p:bldP spid="15" grpId="1" animBg="1"/>
      <p:bldP spid="16" grpId="0" animBg="1"/>
      <p:bldP spid="16"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print format (cont.)</a:t>
            </a:r>
          </a:p>
        </p:txBody>
      </p:sp>
      <p:sp>
        <p:nvSpPr>
          <p:cNvPr id="3" name="Content Placeholder 2"/>
          <p:cNvSpPr>
            <a:spLocks noGrp="1"/>
          </p:cNvSpPr>
          <p:nvPr>
            <p:ph idx="1"/>
          </p:nvPr>
        </p:nvSpPr>
        <p:spPr/>
        <p:txBody>
          <a:bodyPr/>
          <a:lstStyle/>
          <a:p>
            <a:r>
              <a:rPr lang="en-US" dirty="0"/>
              <a:t>We can specify the order of parameters in the string</a:t>
            </a:r>
          </a:p>
          <a:p>
            <a:endParaRPr lang="en-US" dirty="0"/>
          </a:p>
          <a:p>
            <a:endParaRPr lang="en-US" dirty="0"/>
          </a:p>
          <a:p>
            <a:endParaRPr lang="en-US" dirty="0"/>
          </a:p>
          <a:p>
            <a:endParaRPr lang="en-US" dirty="0"/>
          </a:p>
          <a:p>
            <a:r>
              <a:rPr lang="en-US" dirty="0"/>
              <a:t>We can also specify alias within the string to specify the order</a:t>
            </a:r>
          </a:p>
          <a:p>
            <a:endParaRPr lang="en-US" dirty="0"/>
          </a:p>
          <a:p>
            <a:pPr>
              <a:buNone/>
            </a:pPr>
            <a:endParaRPr lang="en-US" dirty="0"/>
          </a:p>
          <a:p>
            <a:r>
              <a:rPr lang="en-US" dirty="0"/>
              <a:t>We can format the decimal values using format method</a:t>
            </a:r>
          </a:p>
        </p:txBody>
      </p:sp>
      <p:sp>
        <p:nvSpPr>
          <p:cNvPr id="12" name="Rectangle 11">
            <a:extLst>
              <a:ext uri="{FF2B5EF4-FFF2-40B4-BE49-F238E27FC236}">
                <a16:creationId xmlns:a16="http://schemas.microsoft.com/office/drawing/2014/main" id="{D456EBDA-49A4-A843-A786-6989C63A54AA}"/>
              </a:ext>
            </a:extLst>
          </p:cNvPr>
          <p:cNvSpPr/>
          <p:nvPr/>
        </p:nvSpPr>
        <p:spPr>
          <a:xfrm>
            <a:off x="1022635" y="1641324"/>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'{1} institute, {0}'</a:t>
            </a:r>
            <a:endParaRPr lang="en-US" sz="1600" dirty="0">
              <a:solidFill>
                <a:srgbClr val="000000"/>
              </a:solidFill>
              <a:latin typeface="Consolas"/>
            </a:endParaRPr>
          </a:p>
          <a:p>
            <a:r>
              <a:rPr lang="en-US" sz="1600" dirty="0">
                <a:solidFill>
                  <a:srgbClr val="000000"/>
                </a:solidFill>
                <a:latin typeface="Consolas"/>
              </a:rPr>
              <a:t>y = </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print(y)</a:t>
            </a: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'ABCD'</a:t>
            </a:r>
            <a:r>
              <a:rPr lang="en-US" sz="1600" dirty="0">
                <a:solidFill>
                  <a:srgbClr val="000000"/>
                </a:solidFill>
                <a:latin typeface="Consolas"/>
              </a:rPr>
              <a:t>,</a:t>
            </a:r>
            <a:r>
              <a:rPr lang="en-US" sz="1600" dirty="0">
                <a:solidFill>
                  <a:srgbClr val="A31515"/>
                </a:solidFill>
                <a:latin typeface="Consolas"/>
              </a:rPr>
              <a:t>'XYZ'</a:t>
            </a:r>
            <a:r>
              <a:rPr lang="en-US" sz="1600" dirty="0">
                <a:solidFill>
                  <a:srgbClr val="000000"/>
                </a:solidFill>
                <a:latin typeface="Consolas"/>
              </a:rPr>
              <a:t>))</a:t>
            </a:r>
          </a:p>
        </p:txBody>
      </p:sp>
      <p:sp>
        <p:nvSpPr>
          <p:cNvPr id="13" name="Rectangle 12">
            <a:extLst>
              <a:ext uri="{FF2B5EF4-FFF2-40B4-BE49-F238E27FC236}">
                <a16:creationId xmlns:a16="http://schemas.microsoft.com/office/drawing/2014/main" id="{35F9F4A0-4592-C04D-B2D0-0BF66A3BFA20}"/>
              </a:ext>
            </a:extLst>
          </p:cNvPr>
          <p:cNvSpPr/>
          <p:nvPr/>
        </p:nvSpPr>
        <p:spPr>
          <a:xfrm>
            <a:off x="522642" y="1641324"/>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5" name="Line Callout 1 14"/>
          <p:cNvSpPr/>
          <p:nvPr/>
        </p:nvSpPr>
        <p:spPr>
          <a:xfrm>
            <a:off x="5794233" y="1730507"/>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r>
              <a:rPr lang="en-IN" i="1" dirty="0">
                <a:solidFill>
                  <a:schemeClr val="tx1"/>
                </a:solidFill>
              </a:rPr>
              <a:t> institute, </a:t>
            </a:r>
            <a:r>
              <a:rPr lang="en-IN" i="1" dirty="0" err="1">
                <a:solidFill>
                  <a:schemeClr val="tx1"/>
                </a:solidFill>
              </a:rPr>
              <a:t>darshan</a:t>
            </a:r>
            <a:endParaRPr lang="en-US" b="1" i="1" dirty="0">
              <a:solidFill>
                <a:srgbClr val="FF0000"/>
              </a:solidFill>
            </a:endParaRPr>
          </a:p>
        </p:txBody>
      </p:sp>
      <p:sp>
        <p:nvSpPr>
          <p:cNvPr id="16" name="Line Callout 1 15"/>
          <p:cNvSpPr/>
          <p:nvPr/>
        </p:nvSpPr>
        <p:spPr>
          <a:xfrm>
            <a:off x="5794233" y="2213107"/>
            <a:ext cx="5220900" cy="657093"/>
          </a:xfrm>
          <a:prstGeom prst="borderCallout1">
            <a:avLst>
              <a:gd name="adj1" fmla="val 53885"/>
              <a:gd name="adj2" fmla="val -612"/>
              <a:gd name="adj3" fmla="val 55126"/>
              <a:gd name="adj4" fmla="val -2720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XYZ institute, ABCD</a:t>
            </a:r>
            <a:endParaRPr lang="en-US" b="1" i="1" dirty="0">
              <a:solidFill>
                <a:srgbClr val="FF0000"/>
              </a:solidFill>
            </a:endParaRPr>
          </a:p>
        </p:txBody>
      </p:sp>
      <p:sp>
        <p:nvSpPr>
          <p:cNvPr id="17" name="Rectangle 16">
            <a:extLst>
              <a:ext uri="{FF2B5EF4-FFF2-40B4-BE49-F238E27FC236}">
                <a16:creationId xmlns:a16="http://schemas.microsoft.com/office/drawing/2014/main" id="{D456EBDA-49A4-A843-A786-6989C63A54AA}"/>
              </a:ext>
            </a:extLst>
          </p:cNvPr>
          <p:cNvSpPr/>
          <p:nvPr/>
        </p:nvSpPr>
        <p:spPr>
          <a:xfrm>
            <a:off x="1022635" y="3842657"/>
            <a:ext cx="8472276"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collegename</a:t>
            </a:r>
            <a:r>
              <a:rPr lang="en-US" sz="1600" dirty="0">
                <a:solidFill>
                  <a:srgbClr val="A31515"/>
                </a:solidFill>
                <a:latin typeface="Consolas"/>
              </a:rPr>
              <a:t>} institute, {</a:t>
            </a:r>
            <a:r>
              <a:rPr lang="en-US" sz="1600" dirty="0" err="1">
                <a:solidFill>
                  <a:srgbClr val="A31515"/>
                </a:solidFill>
                <a:latin typeface="Consolas"/>
              </a:rPr>
              <a:t>cityname</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err="1">
                <a:solidFill>
                  <a:srgbClr val="000000"/>
                </a:solidFill>
                <a:latin typeface="Consolas"/>
              </a:rPr>
              <a:t>collegename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,cityname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p:txBody>
      </p:sp>
      <p:sp>
        <p:nvSpPr>
          <p:cNvPr id="18" name="Rectangle 17">
            <a:extLst>
              <a:ext uri="{FF2B5EF4-FFF2-40B4-BE49-F238E27FC236}">
                <a16:creationId xmlns:a16="http://schemas.microsoft.com/office/drawing/2014/main" id="{35F9F4A0-4592-C04D-B2D0-0BF66A3BFA20}"/>
              </a:ext>
            </a:extLst>
          </p:cNvPr>
          <p:cNvSpPr/>
          <p:nvPr/>
        </p:nvSpPr>
        <p:spPr>
          <a:xfrm>
            <a:off x="522642" y="3842657"/>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9" name="Rectangle: Top Corners Rounded 6">
            <a:extLst>
              <a:ext uri="{FF2B5EF4-FFF2-40B4-BE49-F238E27FC236}">
                <a16:creationId xmlns:a16="http://schemas.microsoft.com/office/drawing/2014/main" id="{0336C271-A2A3-9445-9946-5006F0A250F4}"/>
              </a:ext>
            </a:extLst>
          </p:cNvPr>
          <p:cNvSpPr/>
          <p:nvPr/>
        </p:nvSpPr>
        <p:spPr>
          <a:xfrm>
            <a:off x="522642" y="35134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20" name="Line Callout 1 19"/>
          <p:cNvSpPr/>
          <p:nvPr/>
        </p:nvSpPr>
        <p:spPr>
          <a:xfrm>
            <a:off x="8071767" y="3940306"/>
            <a:ext cx="3730767" cy="428493"/>
          </a:xfrm>
          <a:prstGeom prst="borderCallout1">
            <a:avLst>
              <a:gd name="adj1" fmla="val 53885"/>
              <a:gd name="adj2" fmla="val -612"/>
              <a:gd name="adj3" fmla="val 73204"/>
              <a:gd name="adj4" fmla="val -1882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22" name="Rectangle 21">
            <a:extLst>
              <a:ext uri="{FF2B5EF4-FFF2-40B4-BE49-F238E27FC236}">
                <a16:creationId xmlns:a16="http://schemas.microsoft.com/office/drawing/2014/main" id="{D456EBDA-49A4-A843-A786-6989C63A54AA}"/>
              </a:ext>
            </a:extLst>
          </p:cNvPr>
          <p:cNvSpPr/>
          <p:nvPr/>
        </p:nvSpPr>
        <p:spPr>
          <a:xfrm>
            <a:off x="1022635" y="5239657"/>
            <a:ext cx="8472276" cy="861774"/>
          </a:xfrm>
          <a:prstGeom prst="rect">
            <a:avLst/>
          </a:prstGeom>
          <a:solidFill>
            <a:schemeClr val="bg1">
              <a:lumMod val="95000"/>
            </a:schemeClr>
          </a:solidFill>
          <a:ln>
            <a:noFill/>
          </a:ln>
        </p:spPr>
        <p:txBody>
          <a:bodyPr wrap="square">
            <a:spAutoFit/>
          </a:bodyPr>
          <a:lstStyle/>
          <a:p>
            <a:r>
              <a:rPr lang="it-IT" sz="1600" dirty="0">
                <a:solidFill>
                  <a:srgbClr val="000000"/>
                </a:solidFill>
                <a:latin typeface="Consolas"/>
              </a:rPr>
              <a:t>per = (</a:t>
            </a:r>
            <a:r>
              <a:rPr lang="it-IT" sz="1600" dirty="0">
                <a:solidFill>
                  <a:srgbClr val="098658"/>
                </a:solidFill>
                <a:latin typeface="Consolas"/>
              </a:rPr>
              <a:t>438</a:t>
            </a:r>
            <a:r>
              <a:rPr lang="it-IT" sz="1600" dirty="0">
                <a:solidFill>
                  <a:srgbClr val="000000"/>
                </a:solidFill>
                <a:latin typeface="Consolas"/>
              </a:rPr>
              <a:t> / </a:t>
            </a:r>
            <a:r>
              <a:rPr lang="it-IT" sz="1600" dirty="0">
                <a:solidFill>
                  <a:srgbClr val="098658"/>
                </a:solidFill>
                <a:latin typeface="Consolas"/>
              </a:rPr>
              <a:t>500</a:t>
            </a:r>
            <a:r>
              <a:rPr lang="it-IT" sz="1600" dirty="0">
                <a:solidFill>
                  <a:srgbClr val="000000"/>
                </a:solidFill>
                <a:latin typeface="Consolas"/>
              </a:rPr>
              <a:t>) * </a:t>
            </a:r>
            <a:r>
              <a:rPr lang="it-IT" sz="1600" dirty="0">
                <a:solidFill>
                  <a:srgbClr val="098658"/>
                </a:solidFill>
                <a:latin typeface="Consolas"/>
              </a:rPr>
              <a:t>100</a:t>
            </a:r>
            <a:endParaRPr lang="it-IT" sz="1600" dirty="0">
              <a:solidFill>
                <a:srgbClr val="000000"/>
              </a:solidFill>
              <a:latin typeface="Consolas"/>
            </a:endParaRPr>
          </a:p>
          <a:p>
            <a:r>
              <a:rPr lang="it-IT" sz="1600" dirty="0">
                <a:solidFill>
                  <a:srgbClr val="000000"/>
                </a:solidFill>
                <a:latin typeface="Consolas"/>
              </a:rPr>
              <a:t>x = </a:t>
            </a:r>
            <a:r>
              <a:rPr lang="it-IT" sz="1600" dirty="0">
                <a:solidFill>
                  <a:srgbClr val="A31515"/>
                </a:solidFill>
                <a:latin typeface="Consolas"/>
              </a:rPr>
              <a:t>'result = {r</a:t>
            </a:r>
            <a:r>
              <a:rPr lang="it-IT" sz="1600" dirty="0">
                <a:solidFill>
                  <a:srgbClr val="0000FF"/>
                </a:solidFill>
                <a:latin typeface="Consolas"/>
              </a:rPr>
              <a:t>:3.2f</a:t>
            </a:r>
            <a:r>
              <a:rPr lang="it-IT" sz="1600" dirty="0">
                <a:solidFill>
                  <a:srgbClr val="A31515"/>
                </a:solidFill>
                <a:latin typeface="Consolas"/>
              </a:rPr>
              <a:t>} %'</a:t>
            </a:r>
            <a:r>
              <a:rPr lang="it-IT" sz="1600" dirty="0">
                <a:solidFill>
                  <a:srgbClr val="000000"/>
                </a:solidFill>
                <a:latin typeface="Consolas"/>
              </a:rPr>
              <a:t>.format(r=per)</a:t>
            </a:r>
          </a:p>
          <a:p>
            <a:r>
              <a:rPr lang="it-IT" sz="1600" dirty="0">
                <a:solidFill>
                  <a:srgbClr val="000000"/>
                </a:solidFill>
                <a:latin typeface="Consolas"/>
              </a:rPr>
              <a:t>print(x)</a:t>
            </a:r>
            <a:endParaRPr lang="it-IT" sz="1600" b="0" dirty="0">
              <a:solidFill>
                <a:srgbClr val="000000"/>
              </a:solidFill>
              <a:latin typeface="Consolas"/>
            </a:endParaRPr>
          </a:p>
        </p:txBody>
      </p:sp>
      <p:sp>
        <p:nvSpPr>
          <p:cNvPr id="23" name="Rectangle 22">
            <a:extLst>
              <a:ext uri="{FF2B5EF4-FFF2-40B4-BE49-F238E27FC236}">
                <a16:creationId xmlns:a16="http://schemas.microsoft.com/office/drawing/2014/main" id="{35F9F4A0-4592-C04D-B2D0-0BF66A3BFA20}"/>
              </a:ext>
            </a:extLst>
          </p:cNvPr>
          <p:cNvSpPr/>
          <p:nvPr/>
        </p:nvSpPr>
        <p:spPr>
          <a:xfrm>
            <a:off x="522642" y="52396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4" name="Rectangle: Top Corners Rounded 6">
            <a:extLst>
              <a:ext uri="{FF2B5EF4-FFF2-40B4-BE49-F238E27FC236}">
                <a16:creationId xmlns:a16="http://schemas.microsoft.com/office/drawing/2014/main" id="{0336C271-A2A3-9445-9946-5006F0A250F4}"/>
              </a:ext>
            </a:extLst>
          </p:cNvPr>
          <p:cNvSpPr/>
          <p:nvPr/>
        </p:nvSpPr>
        <p:spPr>
          <a:xfrm>
            <a:off x="522642" y="49104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25" name="Line Callout 1 24"/>
          <p:cNvSpPr/>
          <p:nvPr/>
        </p:nvSpPr>
        <p:spPr>
          <a:xfrm>
            <a:off x="5997433" y="5481239"/>
            <a:ext cx="3730767" cy="428493"/>
          </a:xfrm>
          <a:prstGeom prst="borderCallout1">
            <a:avLst>
              <a:gd name="adj1" fmla="val 53885"/>
              <a:gd name="adj2" fmla="val -612"/>
              <a:gd name="adj3" fmla="val 114698"/>
              <a:gd name="adj4" fmla="val -10642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result = 87.60 %</a:t>
            </a:r>
            <a:endParaRPr lang="en-US" b="1" i="1" dirty="0">
              <a:solidFill>
                <a:srgbClr val="FF0000"/>
              </a:solidFill>
            </a:endParaRPr>
          </a:p>
        </p:txBody>
      </p:sp>
      <p:sp>
        <p:nvSpPr>
          <p:cNvPr id="26" name="Line Callout 1 25"/>
          <p:cNvSpPr/>
          <p:nvPr/>
        </p:nvSpPr>
        <p:spPr>
          <a:xfrm>
            <a:off x="2559967" y="6124704"/>
            <a:ext cx="835167" cy="428493"/>
          </a:xfrm>
          <a:prstGeom prst="borderCallout1">
            <a:avLst>
              <a:gd name="adj1" fmla="val -3417"/>
              <a:gd name="adj2" fmla="val 50077"/>
              <a:gd name="adj3" fmla="val -88821"/>
              <a:gd name="adj4" fmla="val 575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width</a:t>
            </a:r>
            <a:endParaRPr lang="en-US" b="1" i="1" dirty="0">
              <a:solidFill>
                <a:srgbClr val="FF0000"/>
              </a:solidFill>
            </a:endParaRPr>
          </a:p>
        </p:txBody>
      </p:sp>
      <p:sp>
        <p:nvSpPr>
          <p:cNvPr id="27" name="Line Callout 1 26"/>
          <p:cNvSpPr/>
          <p:nvPr/>
        </p:nvSpPr>
        <p:spPr>
          <a:xfrm>
            <a:off x="3550567" y="6124704"/>
            <a:ext cx="1309300" cy="428493"/>
          </a:xfrm>
          <a:prstGeom prst="borderCallout1">
            <a:avLst>
              <a:gd name="adj1" fmla="val -3417"/>
              <a:gd name="adj2" fmla="val 50077"/>
              <a:gd name="adj3" fmla="val -82893"/>
              <a:gd name="adj4" fmla="val -1966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precision</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5"/>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6"/>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7">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0"/>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23"/>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2">
                                            <p:bg/>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26"/>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6"/>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27"/>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1" nodeType="clickEffect">
                                  <p:stCondLst>
                                    <p:cond delay="0"/>
                                  </p:stCondLst>
                                  <p:childTnLst>
                                    <p:set>
                                      <p:cBhvr>
                                        <p:cTn id="116" dur="1" fill="hold">
                                          <p:stCondLst>
                                            <p:cond delay="0"/>
                                          </p:stCondLst>
                                        </p:cTn>
                                        <p:tgtEl>
                                          <p:spTgt spid="27"/>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grpId="0" nodeType="clickEffect">
                                  <p:stCondLst>
                                    <p:cond delay="0"/>
                                  </p:stCondLst>
                                  <p:childTnLst>
                                    <p:set>
                                      <p:cBhvr>
                                        <p:cTn id="124" dur="1" fill="hold">
                                          <p:stCondLst>
                                            <p:cond delay="0"/>
                                          </p:stCondLst>
                                        </p:cTn>
                                        <p:tgtEl>
                                          <p:spTgt spid="25"/>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xit" presetSubtype="0" fill="hold" grpId="1" nodeType="clickEffect">
                                  <p:stCondLst>
                                    <p:cond delay="0"/>
                                  </p:stCondLst>
                                  <p:childTnLst>
                                    <p:set>
                                      <p:cBhvr>
                                        <p:cTn id="128" dur="1" fill="hold">
                                          <p:stCondLst>
                                            <p:cond delay="0"/>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16" grpId="0" animBg="1"/>
      <p:bldP spid="16" grpId="1" animBg="1"/>
      <p:bldP spid="17" grpId="0" build="p" animBg="1"/>
      <p:bldP spid="18" grpId="0" animBg="1"/>
      <p:bldP spid="19" grpId="0" animBg="1"/>
      <p:bldP spid="20" grpId="0" animBg="1"/>
      <p:bldP spid="20" grpId="1" animBg="1"/>
      <p:bldP spid="22" grpId="0" uiExpand="1" build="p" animBg="1"/>
      <p:bldP spid="23" grpId="0" animBg="1"/>
      <p:bldP spid="24" grpId="0" animBg="1"/>
      <p:bldP spid="25" grpId="0" animBg="1"/>
      <p:bldP spid="25" grpId="1" animBg="1"/>
      <p:bldP spid="26" grpId="0" animBg="1"/>
      <p:bldP spid="26" grpId="1" animBg="1"/>
      <p:bldP spid="27" grpId="0" animBg="1"/>
      <p:bldP spid="27"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structures in python</a:t>
            </a:r>
          </a:p>
        </p:txBody>
      </p:sp>
      <p:sp>
        <p:nvSpPr>
          <p:cNvPr id="3" name="Content Placeholder 2"/>
          <p:cNvSpPr>
            <a:spLocks noGrp="1"/>
          </p:cNvSpPr>
          <p:nvPr>
            <p:ph idx="1"/>
          </p:nvPr>
        </p:nvSpPr>
        <p:spPr/>
        <p:txBody>
          <a:bodyPr/>
          <a:lstStyle/>
          <a:p>
            <a:r>
              <a:rPr lang="en-US" dirty="0"/>
              <a:t>There are four built-in data structures in Python - </a:t>
            </a:r>
            <a:r>
              <a:rPr lang="en-US" i="1" dirty="0"/>
              <a:t>list, dictionary, </a:t>
            </a:r>
            <a:r>
              <a:rPr lang="en-US" i="1" dirty="0" err="1"/>
              <a:t>tuple</a:t>
            </a:r>
            <a:r>
              <a:rPr lang="en-US" i="1" dirty="0"/>
              <a:t> and set</a:t>
            </a:r>
            <a:r>
              <a:rPr lang="en-US" dirty="0"/>
              <a: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Lets explore all the data structures in detail…</a:t>
            </a:r>
          </a:p>
        </p:txBody>
      </p:sp>
      <p:graphicFrame>
        <p:nvGraphicFramePr>
          <p:cNvPr id="21" name="Content Placeholder 4">
            <a:extLst>
              <a:ext uri="{FF2B5EF4-FFF2-40B4-BE49-F238E27FC236}">
                <a16:creationId xmlns:a16="http://schemas.microsoft.com/office/drawing/2014/main" id="{2486BC6F-42B7-4A1D-889E-1B1818D1D5FB}"/>
              </a:ext>
            </a:extLst>
          </p:cNvPr>
          <p:cNvGraphicFramePr>
            <a:graphicFrameLocks/>
          </p:cNvGraphicFramePr>
          <p:nvPr/>
        </p:nvGraphicFramePr>
        <p:xfrm>
          <a:off x="369291" y="1490045"/>
          <a:ext cx="11413358" cy="321564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val="20000"/>
                    </a:ext>
                  </a:extLst>
                </a:gridCol>
                <a:gridCol w="1109609">
                  <a:extLst>
                    <a:ext uri="{9D8B030D-6E8A-4147-A177-3AD203B41FA5}">
                      <a16:colId xmlns:a16="http://schemas.microsoft.com/office/drawing/2014/main" val="20001"/>
                    </a:ext>
                  </a:extLst>
                </a:gridCol>
                <a:gridCol w="8948790">
                  <a:extLst>
                    <a:ext uri="{9D8B030D-6E8A-4147-A177-3AD203B41FA5}">
                      <a16:colId xmlns:a16="http://schemas.microsoft.com/office/drawing/2014/main" val="20002"/>
                    </a:ext>
                  </a:extLst>
                </a:gridCol>
              </a:tblGrid>
              <a:tr h="411480">
                <a:tc>
                  <a:txBody>
                    <a:bodyPr/>
                    <a:lstStyle/>
                    <a:p>
                      <a:r>
                        <a:rPr lang="en-US" b="1" dirty="0">
                          <a:solidFill>
                            <a:schemeClr val="tx1"/>
                          </a:solidFill>
                        </a:rPr>
                        <a:t>Name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Type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Description</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411480">
                <a:tc>
                  <a:txBody>
                    <a:bodyPr/>
                    <a:lstStyle/>
                    <a:p>
                      <a:r>
                        <a:rPr lang="en-US" sz="1900" dirty="0"/>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Ordered</a:t>
                      </a:r>
                      <a:r>
                        <a:rPr lang="en-US" sz="2000" dirty="0">
                          <a:solidFill>
                            <a:schemeClr val="tx1"/>
                          </a:solidFill>
                        </a:rPr>
                        <a:t> Sequence</a:t>
                      </a:r>
                      <a:r>
                        <a:rPr lang="en-US" sz="2000" baseline="0" dirty="0">
                          <a:solidFill>
                            <a:schemeClr val="tx1"/>
                          </a:solidFill>
                        </a:rPr>
                        <a:t> of objects, will be represented with </a:t>
                      </a:r>
                      <a:r>
                        <a:rPr lang="en-US" sz="2000" b="1" baseline="0" dirty="0">
                          <a:solidFill>
                            <a:schemeClr val="tx1"/>
                          </a:solidFill>
                        </a:rPr>
                        <a:t>square</a:t>
                      </a:r>
                      <a:r>
                        <a:rPr lang="en-US" sz="2000" baseline="0" dirty="0">
                          <a:solidFill>
                            <a:schemeClr val="tx1"/>
                          </a:solidFill>
                        </a:rPr>
                        <a:t> brackets </a:t>
                      </a:r>
                      <a:r>
                        <a:rPr lang="en-US" sz="2000" b="1" baseline="0" dirty="0">
                          <a:solidFill>
                            <a:srgbClr val="FF0000"/>
                          </a:solidFill>
                        </a:rPr>
                        <a:t>[ ]</a:t>
                      </a:r>
                    </a:p>
                    <a:p>
                      <a:pPr algn="l"/>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7"/>
                  </a:ext>
                </a:extLst>
              </a:tr>
              <a:tr h="411480">
                <a:tc>
                  <a:txBody>
                    <a:bodyPr/>
                    <a:lstStyle/>
                    <a:p>
                      <a:r>
                        <a:rPr lang="en-US" sz="1900" dirty="0"/>
                        <a:t>Dictionary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dict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Unordered</a:t>
                      </a:r>
                      <a:r>
                        <a:rPr lang="en-US" sz="2000" dirty="0">
                          <a:solidFill>
                            <a:schemeClr val="tx1"/>
                          </a:solidFill>
                        </a:rPr>
                        <a:t> </a:t>
                      </a:r>
                      <a:r>
                        <a:rPr lang="en-US" sz="2000" b="1" dirty="0">
                          <a:solidFill>
                            <a:schemeClr val="tx1"/>
                          </a:solidFill>
                        </a:rPr>
                        <a:t>key </a:t>
                      </a:r>
                      <a:r>
                        <a:rPr lang="en-US" sz="2000" b="1" dirty="0">
                          <a:solidFill>
                            <a:srgbClr val="FF0000"/>
                          </a:solidFill>
                        </a:rPr>
                        <a:t>:</a:t>
                      </a:r>
                      <a:r>
                        <a:rPr lang="en-US" sz="2000" b="1" dirty="0">
                          <a:solidFill>
                            <a:schemeClr val="tx1"/>
                          </a:solidFill>
                        </a:rPr>
                        <a:t> value</a:t>
                      </a:r>
                      <a:r>
                        <a:rPr lang="en-US" sz="2000" baseline="0" dirty="0">
                          <a:solidFill>
                            <a:schemeClr val="tx1"/>
                          </a:solidFill>
                        </a:rPr>
                        <a:t> pair of objects , will be represented with </a:t>
                      </a:r>
                      <a:r>
                        <a:rPr lang="en-US" sz="2000" b="1" baseline="0" dirty="0">
                          <a:solidFill>
                            <a:schemeClr val="tx1"/>
                          </a:solidFill>
                        </a:rPr>
                        <a:t>curly</a:t>
                      </a:r>
                      <a:r>
                        <a:rPr lang="en-US" sz="2000" baseline="0" dirty="0">
                          <a:solidFill>
                            <a:schemeClr val="tx1"/>
                          </a:solidFill>
                        </a:rPr>
                        <a:t> brackets </a:t>
                      </a:r>
                      <a:r>
                        <a:rPr lang="en-US"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“college”: “</a:t>
                      </a:r>
                      <a:r>
                        <a:rPr lang="en-IN" sz="2000" b="0" baseline="0" dirty="0" err="1">
                          <a:solidFill>
                            <a:schemeClr val="tx1"/>
                          </a:solidFill>
                        </a:rPr>
                        <a:t>darshan</a:t>
                      </a:r>
                      <a:r>
                        <a:rPr lang="en-IN" sz="2000" b="0" baseline="0" dirty="0">
                          <a:solidFill>
                            <a:schemeClr val="tx1"/>
                          </a:solidFill>
                        </a:rPr>
                        <a:t>”,  “code”: “054”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411480">
                <a:tc>
                  <a:txBody>
                    <a:bodyPr/>
                    <a:lstStyle/>
                    <a:p>
                      <a:r>
                        <a:rPr lang="en-IN" sz="1900" dirty="0" err="1"/>
                        <a:t>Tuple</a:t>
                      </a:r>
                      <a:endParaRPr lang="en-IN"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err="1">
                          <a:solidFill>
                            <a:schemeClr val="tx2"/>
                          </a:solidFill>
                        </a:rPr>
                        <a:t>tup</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Ordered</a:t>
                      </a:r>
                      <a:r>
                        <a:rPr lang="en-IN" sz="2000" baseline="0" dirty="0">
                          <a:solidFill>
                            <a:schemeClr val="tx1"/>
                          </a:solidFill>
                        </a:rPr>
                        <a:t> </a:t>
                      </a:r>
                      <a:r>
                        <a:rPr lang="en-IN" sz="2000" b="1" baseline="0" dirty="0">
                          <a:solidFill>
                            <a:schemeClr val="tx1"/>
                          </a:solidFill>
                        </a:rPr>
                        <a:t>immutable</a:t>
                      </a:r>
                      <a:r>
                        <a:rPr lang="en-IN" sz="2000" baseline="0" dirty="0">
                          <a:solidFill>
                            <a:schemeClr val="tx1"/>
                          </a:solidFill>
                        </a:rPr>
                        <a:t> sequence of objects, will be represented with </a:t>
                      </a:r>
                      <a:r>
                        <a:rPr lang="en-IN" sz="2000" b="1" baseline="0" dirty="0">
                          <a:solidFill>
                            <a:schemeClr val="tx1"/>
                          </a:solidFill>
                        </a:rPr>
                        <a:t>round</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411480">
                <a:tc>
                  <a:txBody>
                    <a:bodyPr/>
                    <a:lstStyle/>
                    <a:p>
                      <a:r>
                        <a:rPr lang="en-IN" sz="1900" dirty="0"/>
                        <a:t>Set</a:t>
                      </a:r>
                      <a:endParaRPr lang="en-US"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a:solidFill>
                            <a:schemeClr val="tx2"/>
                          </a:solidFill>
                        </a:rPr>
                        <a:t>set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Unordered</a:t>
                      </a:r>
                      <a:r>
                        <a:rPr lang="en-IN" sz="2000" baseline="0" dirty="0">
                          <a:solidFill>
                            <a:schemeClr val="tx1"/>
                          </a:solidFill>
                        </a:rPr>
                        <a:t> collection of </a:t>
                      </a:r>
                      <a:r>
                        <a:rPr lang="en-IN" sz="2000" b="1" baseline="0" dirty="0">
                          <a:solidFill>
                            <a:schemeClr val="tx1"/>
                          </a:solidFill>
                        </a:rPr>
                        <a:t>unique</a:t>
                      </a:r>
                      <a:r>
                        <a:rPr lang="en-IN" sz="2000" baseline="0" dirty="0">
                          <a:solidFill>
                            <a:schemeClr val="tx1"/>
                          </a:solidFill>
                        </a:rPr>
                        <a:t> objects, will be represented with the </a:t>
                      </a:r>
                      <a:r>
                        <a:rPr lang="en-IN" sz="2000" b="1" baseline="0" dirty="0">
                          <a:solidFill>
                            <a:schemeClr val="tx1"/>
                          </a:solidFill>
                        </a:rPr>
                        <a:t>curly</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a:t>
            </a:r>
          </a:p>
        </p:txBody>
      </p:sp>
      <p:sp>
        <p:nvSpPr>
          <p:cNvPr id="3" name="Content Placeholder 2"/>
          <p:cNvSpPr>
            <a:spLocks noGrp="1"/>
          </p:cNvSpPr>
          <p:nvPr>
            <p:ph idx="1"/>
          </p:nvPr>
        </p:nvSpPr>
        <p:spPr/>
        <p:txBody>
          <a:bodyPr/>
          <a:lstStyle/>
          <a:p>
            <a:r>
              <a:rPr lang="en-US" dirty="0"/>
              <a:t>List is a </a:t>
            </a:r>
            <a:r>
              <a:rPr lang="en-US" dirty="0">
                <a:solidFill>
                  <a:srgbClr val="C00000"/>
                </a:solidFill>
              </a:rPr>
              <a:t>mutable ordered sequence of objects</a:t>
            </a:r>
            <a:r>
              <a:rPr lang="en-US" dirty="0"/>
              <a:t>, duplicate values are allowed inside list.</a:t>
            </a:r>
          </a:p>
          <a:p>
            <a:r>
              <a:rPr lang="en-US" dirty="0"/>
              <a:t>List will be represented by </a:t>
            </a:r>
            <a:r>
              <a:rPr lang="en-US" dirty="0">
                <a:solidFill>
                  <a:srgbClr val="C00000"/>
                </a:solidFill>
              </a:rPr>
              <a:t>square brackets </a:t>
            </a:r>
            <a:r>
              <a:rPr lang="en-US" dirty="0"/>
              <a:t>[ ].</a:t>
            </a:r>
          </a:p>
          <a:p>
            <a:r>
              <a:rPr lang="en-US" dirty="0"/>
              <a:t>Python does not have array, List can be used similar to Array.</a:t>
            </a:r>
          </a:p>
          <a:p>
            <a:endParaRPr lang="en-US" dirty="0"/>
          </a:p>
          <a:p>
            <a:endParaRPr lang="en-US" dirty="0"/>
          </a:p>
          <a:p>
            <a:endParaRPr lang="en-US" dirty="0"/>
          </a:p>
          <a:p>
            <a:endParaRPr lang="en-US" dirty="0"/>
          </a:p>
          <a:p>
            <a:endParaRPr lang="en-US" dirty="0"/>
          </a:p>
          <a:p>
            <a:r>
              <a:rPr lang="en-US" dirty="0"/>
              <a:t>We can use slicing similar to string in order to get the sub list from the list.</a:t>
            </a:r>
          </a:p>
        </p:txBody>
      </p:sp>
      <p:sp>
        <p:nvSpPr>
          <p:cNvPr id="4" name="Rectangle 3">
            <a:extLst>
              <a:ext uri="{FF2B5EF4-FFF2-40B4-BE49-F238E27FC236}">
                <a16:creationId xmlns:a16="http://schemas.microsoft.com/office/drawing/2014/main" id="{D456EBDA-49A4-A843-A786-6989C63A54AA}"/>
              </a:ext>
            </a:extLst>
          </p:cNvPr>
          <p:cNvSpPr/>
          <p:nvPr/>
        </p:nvSpPr>
        <p:spPr>
          <a:xfrm>
            <a:off x="1022635" y="2614991"/>
            <a:ext cx="8472276" cy="1569660"/>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len</a:t>
            </a:r>
            <a:r>
              <a:rPr lang="en-US" sz="1600" dirty="0">
                <a:solidFill>
                  <a:srgbClr val="000000"/>
                </a:solidFill>
                <a:latin typeface="Consolas"/>
              </a:rPr>
              <a:t>(</a:t>
            </a:r>
            <a:r>
              <a:rPr lang="en-US" sz="1600" dirty="0" err="1">
                <a:solidFill>
                  <a:srgbClr val="000000"/>
                </a:solidFill>
                <a:latin typeface="Consolas"/>
              </a:rPr>
              <a:t>my_list</a:t>
            </a:r>
            <a:r>
              <a:rPr lang="en-US" sz="1600" dirty="0">
                <a:solidFill>
                  <a:srgbClr val="000000"/>
                </a:solidFill>
                <a:latin typeface="Consolas"/>
              </a:rPr>
              <a:t>))</a:t>
            </a:r>
          </a:p>
          <a:p>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a:p>
            <a:r>
              <a:rPr lang="en-US" sz="1600" b="0" dirty="0">
                <a:solidFill>
                  <a:srgbClr val="000000"/>
                </a:solidFill>
                <a:latin typeface="Consolas"/>
              </a:rPr>
              <a:t>print(</a:t>
            </a:r>
            <a:r>
              <a:rPr lang="en-US" sz="1600" b="0" dirty="0" err="1">
                <a:solidFill>
                  <a:srgbClr val="000000"/>
                </a:solidFill>
                <a:latin typeface="Consolas"/>
              </a:rPr>
              <a:t>my_list</a:t>
            </a:r>
            <a:r>
              <a:rPr lang="en-US" sz="1600" b="0" dirty="0">
                <a:solidFill>
                  <a:srgbClr val="000000"/>
                </a:solidFill>
                <a:latin typeface="Consolas"/>
              </a:rPr>
              <a:t>[-1])</a:t>
            </a:r>
          </a:p>
        </p:txBody>
      </p:sp>
      <p:sp>
        <p:nvSpPr>
          <p:cNvPr id="5" name="Rectangle 4">
            <a:extLst>
              <a:ext uri="{FF2B5EF4-FFF2-40B4-BE49-F238E27FC236}">
                <a16:creationId xmlns:a16="http://schemas.microsoft.com/office/drawing/2014/main" id="{35F9F4A0-4592-C04D-B2D0-0BF66A3BFA20}"/>
              </a:ext>
            </a:extLst>
          </p:cNvPr>
          <p:cNvSpPr/>
          <p:nvPr/>
        </p:nvSpPr>
        <p:spPr>
          <a:xfrm>
            <a:off x="522642" y="2614991"/>
            <a:ext cx="499993" cy="1569660"/>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228580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list.py</a:t>
            </a:r>
          </a:p>
        </p:txBody>
      </p:sp>
      <p:sp>
        <p:nvSpPr>
          <p:cNvPr id="7" name="Line Callout 1 6"/>
          <p:cNvSpPr/>
          <p:nvPr/>
        </p:nvSpPr>
        <p:spPr>
          <a:xfrm>
            <a:off x="6260060" y="2792675"/>
            <a:ext cx="5220900" cy="428493"/>
          </a:xfrm>
          <a:prstGeom prst="borderCallout1">
            <a:avLst>
              <a:gd name="adj1" fmla="val 53885"/>
              <a:gd name="adj2" fmla="val -612"/>
              <a:gd name="adj3" fmla="val 107614"/>
              <a:gd name="adj4" fmla="val -5721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3 </a:t>
            </a:r>
            <a:r>
              <a:rPr lang="en-IN" dirty="0">
                <a:solidFill>
                  <a:schemeClr val="tx1"/>
                </a:solidFill>
              </a:rPr>
              <a:t>(length of the List)</a:t>
            </a:r>
            <a:endParaRPr lang="en-US" b="1" dirty="0">
              <a:solidFill>
                <a:srgbClr val="FF0000"/>
              </a:solidFill>
            </a:endParaRPr>
          </a:p>
        </p:txBody>
      </p:sp>
      <p:sp>
        <p:nvSpPr>
          <p:cNvPr id="8" name="Line Callout 1 7"/>
          <p:cNvSpPr/>
          <p:nvPr/>
        </p:nvSpPr>
        <p:spPr>
          <a:xfrm>
            <a:off x="6260059" y="2319501"/>
            <a:ext cx="5220900" cy="428493"/>
          </a:xfrm>
          <a:prstGeom prst="borderCallout1">
            <a:avLst>
              <a:gd name="adj1" fmla="val 53885"/>
              <a:gd name="adj2" fmla="val -612"/>
              <a:gd name="adj3" fmla="val 164842"/>
              <a:gd name="adj4" fmla="val -6126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dirty="0">
                <a:solidFill>
                  <a:schemeClr val="tx1"/>
                </a:solidFill>
              </a:rPr>
              <a:t>(List index starts with 0)</a:t>
            </a:r>
            <a:endParaRPr lang="en-US" b="1" dirty="0">
              <a:solidFill>
                <a:srgbClr val="FF0000"/>
              </a:solidFill>
            </a:endParaRPr>
          </a:p>
        </p:txBody>
      </p:sp>
      <p:sp>
        <p:nvSpPr>
          <p:cNvPr id="9" name="Line Callout 1 8"/>
          <p:cNvSpPr/>
          <p:nvPr/>
        </p:nvSpPr>
        <p:spPr>
          <a:xfrm>
            <a:off x="6251433" y="3257383"/>
            <a:ext cx="5220900" cy="624504"/>
          </a:xfrm>
          <a:prstGeom prst="borderCallout1">
            <a:avLst>
              <a:gd name="adj1" fmla="val 53885"/>
              <a:gd name="adj2" fmla="val -612"/>
              <a:gd name="adj3" fmla="val 77979"/>
              <a:gd name="adj4" fmla="val -6791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a:t>
            </a:r>
          </a:p>
          <a:p>
            <a:pPr algn="ctr"/>
            <a:r>
              <a:rPr lang="en-IN" b="1" i="1" dirty="0">
                <a:solidFill>
                  <a:schemeClr val="tx1"/>
                </a:solidFill>
              </a:rPr>
              <a:t>Note : </a:t>
            </a:r>
            <a:r>
              <a:rPr lang="en-IN" i="1" dirty="0">
                <a:solidFill>
                  <a:schemeClr val="tx1"/>
                </a:solidFill>
              </a:rPr>
              <a:t> spelling of </a:t>
            </a:r>
            <a:r>
              <a:rPr lang="en-IN" i="1" dirty="0" err="1">
                <a:solidFill>
                  <a:schemeClr val="tx1"/>
                </a:solidFill>
              </a:rPr>
              <a:t>rajkot</a:t>
            </a:r>
            <a:r>
              <a:rPr lang="en-IN" i="1" dirty="0">
                <a:solidFill>
                  <a:schemeClr val="tx1"/>
                </a:solidFill>
              </a:rPr>
              <a:t> is updated</a:t>
            </a:r>
            <a:endParaRPr lang="en-US" b="1" dirty="0">
              <a:solidFill>
                <a:srgbClr val="FF0000"/>
              </a:solidFill>
            </a:endParaRPr>
          </a:p>
        </p:txBody>
      </p:sp>
      <p:sp>
        <p:nvSpPr>
          <p:cNvPr id="10" name="Rectangle 9">
            <a:extLst>
              <a:ext uri="{FF2B5EF4-FFF2-40B4-BE49-F238E27FC236}">
                <a16:creationId xmlns:a16="http://schemas.microsoft.com/office/drawing/2014/main" id="{D456EBDA-49A4-A843-A786-6989C63A54AA}"/>
              </a:ext>
            </a:extLst>
          </p:cNvPr>
          <p:cNvSpPr/>
          <p:nvPr/>
        </p:nvSpPr>
        <p:spPr>
          <a:xfrm>
            <a:off x="1022635" y="5222724"/>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'gujarat'</a:t>
            </a:r>
            <a:r>
              <a:rPr lang="en-US" sz="1600" dirty="0" err="1">
                <a:solidFill>
                  <a:srgbClr val="000000"/>
                </a:solidFill>
                <a:latin typeface="Consolas"/>
              </a:rPr>
              <a:t>,</a:t>
            </a:r>
            <a:r>
              <a:rPr lang="en-US" sz="1600" dirty="0" err="1">
                <a:solidFill>
                  <a:srgbClr val="A31515"/>
                </a:solidFill>
                <a:latin typeface="Consolas"/>
              </a:rPr>
              <a:t>'INDIA</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endParaRPr lang="en-US" sz="1600" b="0" dirty="0">
              <a:solidFill>
                <a:srgbClr val="000000"/>
              </a:solidFill>
              <a:latin typeface="Consolas"/>
            </a:endParaRPr>
          </a:p>
        </p:txBody>
      </p:sp>
      <p:sp>
        <p:nvSpPr>
          <p:cNvPr id="11" name="Rectangle 10">
            <a:extLst>
              <a:ext uri="{FF2B5EF4-FFF2-40B4-BE49-F238E27FC236}">
                <a16:creationId xmlns:a16="http://schemas.microsoft.com/office/drawing/2014/main" id="{35F9F4A0-4592-C04D-B2D0-0BF66A3BFA20}"/>
              </a:ext>
            </a:extLst>
          </p:cNvPr>
          <p:cNvSpPr/>
          <p:nvPr/>
        </p:nvSpPr>
        <p:spPr>
          <a:xfrm>
            <a:off x="522642" y="5222724"/>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2" name="Rectangle: Top Corners Rounded 6">
            <a:extLst>
              <a:ext uri="{FF2B5EF4-FFF2-40B4-BE49-F238E27FC236}">
                <a16:creationId xmlns:a16="http://schemas.microsoft.com/office/drawing/2014/main" id="{0336C271-A2A3-9445-9946-5006F0A250F4}"/>
              </a:ext>
            </a:extLst>
          </p:cNvPr>
          <p:cNvSpPr/>
          <p:nvPr/>
        </p:nvSpPr>
        <p:spPr>
          <a:xfrm>
            <a:off x="522642" y="48935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list.py</a:t>
            </a:r>
          </a:p>
        </p:txBody>
      </p:sp>
      <p:sp>
        <p:nvSpPr>
          <p:cNvPr id="13" name="Line Callout 1 12"/>
          <p:cNvSpPr/>
          <p:nvPr/>
        </p:nvSpPr>
        <p:spPr>
          <a:xfrm>
            <a:off x="6251433" y="5616707"/>
            <a:ext cx="5220900" cy="716360"/>
          </a:xfrm>
          <a:prstGeom prst="borderCallout1">
            <a:avLst>
              <a:gd name="adj1" fmla="val 53885"/>
              <a:gd name="adj2" fmla="val -612"/>
              <a:gd name="adj3" fmla="val 13685"/>
              <a:gd name="adj4" fmla="val -5785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i="1" dirty="0" err="1">
                <a:solidFill>
                  <a:schemeClr val="tx1"/>
                </a:solidFill>
              </a:rPr>
              <a:t>rajkot</a:t>
            </a:r>
            <a:r>
              <a:rPr lang="en-IN" i="1" dirty="0">
                <a:solidFill>
                  <a:schemeClr val="tx1"/>
                </a:solidFill>
              </a:rPr>
              <a:t>']</a:t>
            </a:r>
          </a:p>
          <a:p>
            <a:pPr algn="ctr"/>
            <a:r>
              <a:rPr lang="en-IN" b="1" i="1" dirty="0">
                <a:solidFill>
                  <a:schemeClr val="tx1"/>
                </a:solidFill>
              </a:rPr>
              <a:t>Note : </a:t>
            </a:r>
            <a:r>
              <a:rPr lang="en-IN" i="1" dirty="0">
                <a:solidFill>
                  <a:schemeClr val="tx1"/>
                </a:solidFill>
              </a:rPr>
              <a:t> end index not included</a:t>
            </a:r>
            <a:endParaRPr lang="en-US" b="1" dirty="0">
              <a:solidFill>
                <a:srgbClr val="FF0000"/>
              </a:solidFill>
            </a:endParaRPr>
          </a:p>
        </p:txBody>
      </p:sp>
      <p:sp>
        <p:nvSpPr>
          <p:cNvPr id="14" name="Line Callout 1 13"/>
          <p:cNvSpPr/>
          <p:nvPr/>
        </p:nvSpPr>
        <p:spPr>
          <a:xfrm>
            <a:off x="6260060" y="3931362"/>
            <a:ext cx="5220900" cy="428493"/>
          </a:xfrm>
          <a:prstGeom prst="borderCallout1">
            <a:avLst>
              <a:gd name="adj1" fmla="val 53885"/>
              <a:gd name="adj2" fmla="val -612"/>
              <a:gd name="adj3" fmla="val 27086"/>
              <a:gd name="adj4" fmla="val -5920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r>
              <a:rPr lang="en-IN" i="1" dirty="0">
                <a:solidFill>
                  <a:schemeClr val="tx1"/>
                </a:solidFill>
              </a:rPr>
              <a:t> </a:t>
            </a:r>
            <a:r>
              <a:rPr lang="en-IN" dirty="0">
                <a:solidFill>
                  <a:schemeClr val="tx1"/>
                </a:solidFill>
              </a:rPr>
              <a:t>(-1 represent last element)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9"/>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4"/>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grpId="1" nodeType="clickEffect">
                                  <p:stCondLst>
                                    <p:cond delay="0"/>
                                  </p:stCondLst>
                                  <p:childTnLst>
                                    <p:set>
                                      <p:cBhvr>
                                        <p:cTn id="80" dur="1" fill="hold">
                                          <p:stCondLst>
                                            <p:cond delay="0"/>
                                          </p:stCondLst>
                                        </p:cTn>
                                        <p:tgtEl>
                                          <p:spTgt spid="14"/>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1"/>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0">
                                            <p:bg/>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1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xit" presetSubtype="0" fill="hold" grpId="1" nodeType="clickEffect">
                                  <p:stCondLst>
                                    <p:cond delay="0"/>
                                  </p:stCondLst>
                                  <p:childTnLst>
                                    <p:set>
                                      <p:cBhvr>
                                        <p:cTn id="110"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animBg="1"/>
      <p:bldP spid="5" grpId="0" animBg="1"/>
      <p:bldP spid="6" grpId="0" animBg="1"/>
      <p:bldP spid="7" grpId="0" animBg="1"/>
      <p:bldP spid="7" grpId="1" animBg="1"/>
      <p:bldP spid="8" grpId="0" animBg="1"/>
      <p:bldP spid="8" grpId="1" animBg="1"/>
      <p:bldP spid="9" grpId="0" animBg="1"/>
      <p:bldP spid="9" grpId="1" animBg="1"/>
      <p:bldP spid="10" grpId="0" build="p" animBg="1"/>
      <p:bldP spid="11" grpId="0" animBg="1"/>
      <p:bldP spid="12" grpId="0" animBg="1"/>
      <p:bldP spid="13" grpId="0" animBg="1"/>
      <p:bldP spid="13" grpId="1" animBg="1"/>
      <p:bldP spid="14" grpId="0" animBg="1"/>
      <p:bldP spid="1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Python's creator thinks it has a diversity problem — Quartz"/>
          <p:cNvPicPr>
            <a:picLocks noChangeAspect="1" noChangeArrowheads="1"/>
          </p:cNvPicPr>
          <p:nvPr/>
        </p:nvPicPr>
        <p:blipFill>
          <a:blip r:embed="rId2" cstate="print"/>
          <a:srcRect/>
          <a:stretch>
            <a:fillRect/>
          </a:stretch>
        </p:blipFill>
        <p:spPr bwMode="auto">
          <a:xfrm>
            <a:off x="9546584" y="1663700"/>
            <a:ext cx="2645416" cy="2230967"/>
          </a:xfrm>
          <a:prstGeom prst="rect">
            <a:avLst/>
          </a:prstGeom>
          <a:noFill/>
        </p:spPr>
      </p:pic>
      <p:sp>
        <p:nvSpPr>
          <p:cNvPr id="2" name="Title 1"/>
          <p:cNvSpPr>
            <a:spLocks noGrp="1"/>
          </p:cNvSpPr>
          <p:nvPr>
            <p:ph type="title"/>
          </p:nvPr>
        </p:nvSpPr>
        <p:spPr/>
        <p:txBody>
          <a:bodyPr/>
          <a:lstStyle/>
          <a:p>
            <a:r>
              <a:rPr lang="en-IN" dirty="0"/>
              <a:t>Introduction to Python</a:t>
            </a:r>
            <a:endParaRPr lang="en-US" dirty="0"/>
          </a:p>
        </p:txBody>
      </p:sp>
      <p:sp>
        <p:nvSpPr>
          <p:cNvPr id="3" name="Content Placeholder 2"/>
          <p:cNvSpPr>
            <a:spLocks noGrp="1"/>
          </p:cNvSpPr>
          <p:nvPr>
            <p:ph idx="1"/>
          </p:nvPr>
        </p:nvSpPr>
        <p:spPr/>
        <p:txBody>
          <a:bodyPr/>
          <a:lstStyle/>
          <a:p>
            <a:r>
              <a:rPr lang="en-US" dirty="0"/>
              <a:t>Python is an </a:t>
            </a:r>
            <a:r>
              <a:rPr lang="en-US" b="1" dirty="0">
                <a:solidFill>
                  <a:srgbClr val="C00000"/>
                </a:solidFill>
              </a:rPr>
              <a:t>open source, interpreted, high-level</a:t>
            </a:r>
            <a:r>
              <a:rPr lang="en-US" dirty="0">
                <a:solidFill>
                  <a:srgbClr val="C00000"/>
                </a:solidFill>
              </a:rPr>
              <a:t>, </a:t>
            </a:r>
            <a:r>
              <a:rPr lang="en-US" b="1" dirty="0">
                <a:solidFill>
                  <a:srgbClr val="C00000"/>
                </a:solidFill>
              </a:rPr>
              <a:t>general-purpose</a:t>
            </a:r>
            <a:r>
              <a:rPr lang="en-US" dirty="0">
                <a:solidFill>
                  <a:srgbClr val="C00000"/>
                </a:solidFill>
              </a:rPr>
              <a:t> </a:t>
            </a:r>
            <a:r>
              <a:rPr lang="en-US" dirty="0"/>
              <a:t>programming language.</a:t>
            </a:r>
          </a:p>
          <a:p>
            <a:r>
              <a:rPr lang="en-US" dirty="0"/>
              <a:t>Python's design philosophy emphasizes </a:t>
            </a:r>
            <a:r>
              <a:rPr lang="en-US" b="1" dirty="0">
                <a:solidFill>
                  <a:srgbClr val="C00000"/>
                </a:solidFill>
              </a:rPr>
              <a:t>code readability </a:t>
            </a:r>
            <a:r>
              <a:rPr lang="en-US" dirty="0"/>
              <a:t>with its notable use of significant </a:t>
            </a:r>
            <a:r>
              <a:rPr lang="en-US" b="1" dirty="0">
                <a:solidFill>
                  <a:srgbClr val="C00000"/>
                </a:solidFill>
              </a:rPr>
              <a:t>whitespace</a:t>
            </a:r>
            <a:r>
              <a:rPr lang="en-US" dirty="0"/>
              <a:t>.</a:t>
            </a:r>
          </a:p>
          <a:p>
            <a:r>
              <a:rPr lang="en-US" dirty="0"/>
              <a:t>Python is </a:t>
            </a:r>
            <a:r>
              <a:rPr lang="en-US" b="1" dirty="0">
                <a:solidFill>
                  <a:srgbClr val="C00000"/>
                </a:solidFill>
              </a:rPr>
              <a:t>dynamically typed </a:t>
            </a:r>
            <a:r>
              <a:rPr lang="en-US" dirty="0"/>
              <a:t>and </a:t>
            </a:r>
            <a:r>
              <a:rPr lang="en-US" b="1" dirty="0">
                <a:solidFill>
                  <a:srgbClr val="C00000"/>
                </a:solidFill>
              </a:rPr>
              <a:t>garbage-collected </a:t>
            </a:r>
            <a:r>
              <a:rPr lang="en-US" dirty="0"/>
              <a:t>language</a:t>
            </a:r>
            <a:r>
              <a:rPr lang="en-US" b="1" dirty="0"/>
              <a:t>.</a:t>
            </a:r>
          </a:p>
          <a:p>
            <a:r>
              <a:rPr lang="en-US" dirty="0"/>
              <a:t>Python was conceived in the late </a:t>
            </a:r>
            <a:r>
              <a:rPr lang="en-US" b="1" dirty="0">
                <a:solidFill>
                  <a:srgbClr val="C00000"/>
                </a:solidFill>
              </a:rPr>
              <a:t>1980s</a:t>
            </a:r>
            <a:r>
              <a:rPr lang="en-US" dirty="0"/>
              <a:t> as a successor to the </a:t>
            </a:r>
            <a:r>
              <a:rPr lang="en-US" b="1" dirty="0">
                <a:solidFill>
                  <a:srgbClr val="C00000"/>
                </a:solidFill>
              </a:rPr>
              <a:t>ABC language</a:t>
            </a:r>
            <a:r>
              <a:rPr lang="en-US" dirty="0"/>
              <a:t>.</a:t>
            </a:r>
          </a:p>
          <a:p>
            <a:r>
              <a:rPr lang="en-US" dirty="0"/>
              <a:t>Python was Created by </a:t>
            </a:r>
            <a:r>
              <a:rPr lang="en-US" b="1" dirty="0">
                <a:solidFill>
                  <a:srgbClr val="C00000"/>
                </a:solidFill>
              </a:rPr>
              <a:t>Guido van </a:t>
            </a:r>
            <a:r>
              <a:rPr lang="en-US" b="1" dirty="0" err="1">
                <a:solidFill>
                  <a:srgbClr val="C00000"/>
                </a:solidFill>
              </a:rPr>
              <a:t>Rossum</a:t>
            </a:r>
            <a:r>
              <a:rPr lang="en-US" b="1" dirty="0">
                <a:solidFill>
                  <a:srgbClr val="C00000"/>
                </a:solidFill>
              </a:rPr>
              <a:t> </a:t>
            </a:r>
            <a:r>
              <a:rPr lang="en-US" dirty="0"/>
              <a:t>and first released in </a:t>
            </a:r>
            <a:r>
              <a:rPr lang="en-US" b="1" dirty="0">
                <a:solidFill>
                  <a:srgbClr val="C00000"/>
                </a:solidFill>
              </a:rPr>
              <a:t>1991</a:t>
            </a:r>
            <a:r>
              <a:rPr lang="en-US" dirty="0"/>
              <a:t>.</a:t>
            </a:r>
          </a:p>
          <a:p>
            <a:r>
              <a:rPr lang="en-US" b="1" dirty="0">
                <a:solidFill>
                  <a:srgbClr val="C00000"/>
                </a:solidFill>
              </a:rPr>
              <a:t>Python 2.0</a:t>
            </a:r>
            <a:r>
              <a:rPr lang="en-US" dirty="0"/>
              <a:t>, released in </a:t>
            </a:r>
            <a:r>
              <a:rPr lang="en-US" b="1" dirty="0">
                <a:solidFill>
                  <a:srgbClr val="C00000"/>
                </a:solidFill>
              </a:rPr>
              <a:t>2000</a:t>
            </a:r>
            <a:r>
              <a:rPr lang="en-US" dirty="0"/>
              <a:t>, </a:t>
            </a:r>
          </a:p>
          <a:p>
            <a:pPr lvl="1"/>
            <a:r>
              <a:rPr lang="en-US" dirty="0"/>
              <a:t>introduced features like list comprehensions and a garbage collection system with reference counting.</a:t>
            </a:r>
          </a:p>
          <a:p>
            <a:r>
              <a:rPr lang="en-IN" b="1" dirty="0">
                <a:solidFill>
                  <a:srgbClr val="C00000"/>
                </a:solidFill>
              </a:rPr>
              <a:t>Python 3.0 </a:t>
            </a:r>
            <a:r>
              <a:rPr lang="en-IN" dirty="0"/>
              <a:t>released in </a:t>
            </a:r>
            <a:r>
              <a:rPr lang="en-IN" b="1" dirty="0">
                <a:solidFill>
                  <a:srgbClr val="C00000"/>
                </a:solidFill>
              </a:rPr>
              <a:t>2008</a:t>
            </a:r>
            <a:r>
              <a:rPr lang="en-IN" dirty="0">
                <a:solidFill>
                  <a:srgbClr val="C00000"/>
                </a:solidFill>
              </a:rPr>
              <a:t> </a:t>
            </a:r>
            <a:r>
              <a:rPr lang="en-IN" dirty="0"/>
              <a:t>and current version of python is </a:t>
            </a:r>
            <a:r>
              <a:rPr lang="en-IN" b="1" dirty="0"/>
              <a:t>3.11.0</a:t>
            </a:r>
            <a:r>
              <a:rPr lang="en-IN" dirty="0"/>
              <a:t> (as of Nov 2022)</a:t>
            </a:r>
            <a:r>
              <a:rPr lang="en-US" dirty="0"/>
              <a:t>.</a:t>
            </a:r>
          </a:p>
          <a:p>
            <a:pPr lvl="1"/>
            <a:r>
              <a:rPr lang="en-US" dirty="0"/>
              <a:t>The Python 2 language was officially discontinued in 2020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67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28674"/>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a:t>
            </a:r>
          </a:p>
        </p:txBody>
      </p:sp>
      <p:sp>
        <p:nvSpPr>
          <p:cNvPr id="3" name="Content Placeholder 2"/>
          <p:cNvSpPr>
            <a:spLocks noGrp="1"/>
          </p:cNvSpPr>
          <p:nvPr>
            <p:ph idx="1"/>
          </p:nvPr>
        </p:nvSpPr>
        <p:spPr/>
        <p:txBody>
          <a:bodyPr/>
          <a:lstStyle/>
          <a:p>
            <a:r>
              <a:rPr lang="en-US" dirty="0"/>
              <a:t>append() method will </a:t>
            </a:r>
            <a:r>
              <a:rPr lang="en-US" dirty="0">
                <a:solidFill>
                  <a:srgbClr val="C00000"/>
                </a:solidFill>
              </a:rPr>
              <a:t>add element </a:t>
            </a:r>
            <a:r>
              <a:rPr lang="en-US" dirty="0"/>
              <a:t>at the end of the list.</a:t>
            </a:r>
          </a:p>
          <a:p>
            <a:endParaRPr lang="en-US" dirty="0"/>
          </a:p>
          <a:p>
            <a:endParaRPr lang="en-US" dirty="0"/>
          </a:p>
          <a:p>
            <a:pPr>
              <a:buNone/>
            </a:pPr>
            <a:endParaRPr lang="en-US" dirty="0"/>
          </a:p>
          <a:p>
            <a:r>
              <a:rPr lang="en-US" dirty="0"/>
              <a:t>insert() method will </a:t>
            </a:r>
            <a:r>
              <a:rPr lang="en-US" dirty="0">
                <a:solidFill>
                  <a:srgbClr val="C00000"/>
                </a:solidFill>
              </a:rPr>
              <a:t>add element </a:t>
            </a:r>
            <a:r>
              <a:rPr lang="en-US" dirty="0"/>
              <a:t>at the </a:t>
            </a:r>
            <a:r>
              <a:rPr lang="en-US" dirty="0">
                <a:solidFill>
                  <a:srgbClr val="C00000"/>
                </a:solidFill>
              </a:rPr>
              <a:t>specified index </a:t>
            </a:r>
            <a:r>
              <a:rPr lang="en-US" dirty="0"/>
              <a:t>in the list</a:t>
            </a:r>
          </a:p>
          <a:p>
            <a:endParaRPr lang="en-US" dirty="0"/>
          </a:p>
          <a:p>
            <a:endParaRPr lang="en-US" dirty="0"/>
          </a:p>
          <a:p>
            <a:endParaRPr lang="en-US" dirty="0"/>
          </a:p>
          <a:p>
            <a:endParaRPr lang="en-US" sz="700" dirty="0"/>
          </a:p>
          <a:p>
            <a:r>
              <a:rPr lang="en-US" dirty="0"/>
              <a:t>extend() method will add </a:t>
            </a:r>
            <a:r>
              <a:rPr lang="en-US" dirty="0">
                <a:solidFill>
                  <a:srgbClr val="C00000"/>
                </a:solidFill>
              </a:rPr>
              <a:t>one data structure </a:t>
            </a:r>
            <a:r>
              <a:rPr lang="en-US" dirty="0"/>
              <a:t>(List or any) to current List</a:t>
            </a:r>
          </a:p>
          <a:p>
            <a:endParaRPr lang="en-US" dirty="0"/>
          </a:p>
          <a:p>
            <a:pPr>
              <a:buNone/>
            </a:pPr>
            <a:endParaRPr lang="en-US" dirty="0"/>
          </a:p>
        </p:txBody>
      </p:sp>
      <p:sp>
        <p:nvSpPr>
          <p:cNvPr id="12" name="Rectangle 11">
            <a:extLst>
              <a:ext uri="{FF2B5EF4-FFF2-40B4-BE49-F238E27FC236}">
                <a16:creationId xmlns:a16="http://schemas.microsoft.com/office/drawing/2014/main" id="{D456EBDA-49A4-A843-A786-6989C63A54AA}"/>
              </a:ext>
            </a:extLst>
          </p:cNvPr>
          <p:cNvSpPr/>
          <p:nvPr/>
        </p:nvSpPr>
        <p:spPr>
          <a:xfrm>
            <a:off x="1022635" y="1641324"/>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my_list.append</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gujarat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id="{35F9F4A0-4592-C04D-B2D0-0BF66A3BFA20}"/>
              </a:ext>
            </a:extLst>
          </p:cNvPr>
          <p:cNvSpPr/>
          <p:nvPr/>
        </p:nvSpPr>
        <p:spPr>
          <a:xfrm>
            <a:off x="522642" y="1641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appendlistdemo.py</a:t>
            </a:r>
          </a:p>
        </p:txBody>
      </p:sp>
      <p:sp>
        <p:nvSpPr>
          <p:cNvPr id="15" name="Line Callout 1 14"/>
          <p:cNvSpPr/>
          <p:nvPr/>
        </p:nvSpPr>
        <p:spPr>
          <a:xfrm>
            <a:off x="5980499" y="1942174"/>
            <a:ext cx="5220900" cy="428493"/>
          </a:xfrm>
          <a:prstGeom prst="borderCallout1">
            <a:avLst>
              <a:gd name="adj1" fmla="val 53885"/>
              <a:gd name="adj2" fmla="val -612"/>
              <a:gd name="adj3" fmla="val 90987"/>
              <a:gd name="adj4" fmla="val -6174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 '</a:t>
            </a:r>
            <a:r>
              <a:rPr lang="en-IN" i="1" dirty="0" err="1">
                <a:solidFill>
                  <a:schemeClr val="tx1"/>
                </a:solidFill>
              </a:rPr>
              <a:t>gujarat</a:t>
            </a:r>
            <a:r>
              <a:rPr lang="en-IN" i="1" dirty="0">
                <a:solidFill>
                  <a:schemeClr val="tx1"/>
                </a:solidFill>
              </a:rPr>
              <a:t>']</a:t>
            </a:r>
            <a:endParaRPr lang="en-US" b="1" i="1" dirty="0">
              <a:solidFill>
                <a:srgbClr val="FF0000"/>
              </a:solidFill>
            </a:endParaRPr>
          </a:p>
        </p:txBody>
      </p:sp>
      <p:sp>
        <p:nvSpPr>
          <p:cNvPr id="21" name="Rectangle 20">
            <a:extLst>
              <a:ext uri="{FF2B5EF4-FFF2-40B4-BE49-F238E27FC236}">
                <a16:creationId xmlns:a16="http://schemas.microsoft.com/office/drawing/2014/main" id="{D456EBDA-49A4-A843-A786-6989C63A54AA}"/>
              </a:ext>
            </a:extLst>
          </p:cNvPr>
          <p:cNvSpPr/>
          <p:nvPr/>
        </p:nvSpPr>
        <p:spPr>
          <a:xfrm>
            <a:off x="1022635" y="3436257"/>
            <a:ext cx="8472276" cy="107721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my_list.insert</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A31515"/>
                </a:solidFill>
                <a:latin typeface="Consolas"/>
              </a:rPr>
              <a:t>'of'</a:t>
            </a:r>
            <a:r>
              <a:rPr lang="en-US" sz="1600" dirty="0">
                <a:solidFill>
                  <a:srgbClr val="000000"/>
                </a:solidFill>
                <a:latin typeface="Consolas"/>
              </a:rPr>
              <a:t>)</a:t>
            </a:r>
          </a:p>
          <a:p>
            <a:r>
              <a:rPr lang="en-US" sz="1600" dirty="0" err="1">
                <a:solidFill>
                  <a:srgbClr val="000000"/>
                </a:solidFill>
                <a:latin typeface="Consolas"/>
              </a:rPr>
              <a:t>my_list.insert</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id="{35F9F4A0-4592-C04D-B2D0-0BF66A3BFA20}"/>
              </a:ext>
            </a:extLst>
          </p:cNvPr>
          <p:cNvSpPr/>
          <p:nvPr/>
        </p:nvSpPr>
        <p:spPr>
          <a:xfrm>
            <a:off x="522642" y="34362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29" name="Rectangle: Top Corners Rounded 6">
            <a:extLst>
              <a:ext uri="{FF2B5EF4-FFF2-40B4-BE49-F238E27FC236}">
                <a16:creationId xmlns:a16="http://schemas.microsoft.com/office/drawing/2014/main"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insertlistdemo.py</a:t>
            </a:r>
          </a:p>
        </p:txBody>
      </p:sp>
      <p:sp>
        <p:nvSpPr>
          <p:cNvPr id="30" name="Line Callout 1 29"/>
          <p:cNvSpPr/>
          <p:nvPr/>
        </p:nvSpPr>
        <p:spPr>
          <a:xfrm>
            <a:off x="5980499" y="3737107"/>
            <a:ext cx="5220900" cy="428493"/>
          </a:xfrm>
          <a:prstGeom prst="borderCallout1">
            <a:avLst>
              <a:gd name="adj1" fmla="val 53885"/>
              <a:gd name="adj2" fmla="val -612"/>
              <a:gd name="adj3" fmla="val 150265"/>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'of', 'engineering',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id="{D456EBDA-49A4-A843-A786-6989C63A54AA}"/>
              </a:ext>
            </a:extLst>
          </p:cNvPr>
          <p:cNvSpPr/>
          <p:nvPr/>
        </p:nvSpPr>
        <p:spPr>
          <a:xfrm>
            <a:off x="1039568" y="5468257"/>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my_list1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a:t>
            </a:r>
          </a:p>
          <a:p>
            <a:r>
              <a:rPr lang="en-US" sz="1600" dirty="0">
                <a:solidFill>
                  <a:srgbClr val="000000"/>
                </a:solidFill>
                <a:latin typeface="Consolas"/>
              </a:rPr>
              <a:t>my_list2 = [</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'gujarat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my_list1.extend(my_list2)</a:t>
            </a:r>
          </a:p>
          <a:p>
            <a:r>
              <a:rPr lang="en-US" sz="1600" dirty="0">
                <a:solidFill>
                  <a:srgbClr val="000000"/>
                </a:solidFill>
                <a:latin typeface="Consolas"/>
              </a:rPr>
              <a:t>print(my_list1)</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id="{35F9F4A0-4592-C04D-B2D0-0BF66A3BFA20}"/>
              </a:ext>
            </a:extLst>
          </p:cNvPr>
          <p:cNvSpPr/>
          <p:nvPr/>
        </p:nvSpPr>
        <p:spPr>
          <a:xfrm>
            <a:off x="539575" y="54682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33" name="Rectangle: Top Corners Rounded 6">
            <a:extLst>
              <a:ext uri="{FF2B5EF4-FFF2-40B4-BE49-F238E27FC236}">
                <a16:creationId xmlns:a16="http://schemas.microsoft.com/office/drawing/2014/main" id="{0336C271-A2A3-9445-9946-5006F0A250F4}"/>
              </a:ext>
            </a:extLst>
          </p:cNvPr>
          <p:cNvSpPr/>
          <p:nvPr/>
        </p:nvSpPr>
        <p:spPr>
          <a:xfrm>
            <a:off x="539575" y="5139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extendlistdemo.py</a:t>
            </a:r>
          </a:p>
        </p:txBody>
      </p:sp>
      <p:sp>
        <p:nvSpPr>
          <p:cNvPr id="35" name="Line Callout 1 34"/>
          <p:cNvSpPr/>
          <p:nvPr/>
        </p:nvSpPr>
        <p:spPr>
          <a:xfrm>
            <a:off x="4194033" y="6065440"/>
            <a:ext cx="5220900" cy="428493"/>
          </a:xfrm>
          <a:prstGeom prst="borderCallout1">
            <a:avLst>
              <a:gd name="adj1" fmla="val 53885"/>
              <a:gd name="adj2" fmla="val -612"/>
              <a:gd name="adj3" fmla="val 70147"/>
              <a:gd name="adj4" fmla="val -2463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 ‘</a:t>
            </a:r>
            <a:r>
              <a:rPr lang="en-IN" i="1" dirty="0" err="1">
                <a:solidFill>
                  <a:schemeClr val="tx1"/>
                </a:solidFill>
              </a:rPr>
              <a:t>gujarat</a:t>
            </a:r>
            <a:r>
              <a:rPr lang="en-IN" i="1" dirty="0">
                <a:solidFill>
                  <a:schemeClr val="tx1"/>
                </a:solidFill>
              </a:rPr>
              <a:t>']</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1">
                                            <p:txEl>
                                              <p:pRg st="3" end="3"/>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0"/>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30"/>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3"/>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2"/>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31">
                                            <p:bg/>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3" end="3"/>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5"/>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1" nodeType="clickEffect">
                                  <p:stCondLst>
                                    <p:cond delay="0"/>
                                  </p:stCondLst>
                                  <p:childTnLst>
                                    <p:set>
                                      <p:cBhvr>
                                        <p:cTn id="112" dur="1" fill="hold">
                                          <p:stCondLst>
                                            <p:cond delay="0"/>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5" grpId="0" animBg="1"/>
      <p:bldP spid="35"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 (cont.)</a:t>
            </a:r>
          </a:p>
        </p:txBody>
      </p:sp>
      <p:sp>
        <p:nvSpPr>
          <p:cNvPr id="3" name="Content Placeholder 2"/>
          <p:cNvSpPr>
            <a:spLocks noGrp="1"/>
          </p:cNvSpPr>
          <p:nvPr>
            <p:ph idx="1"/>
          </p:nvPr>
        </p:nvSpPr>
        <p:spPr/>
        <p:txBody>
          <a:bodyPr/>
          <a:lstStyle/>
          <a:p>
            <a:r>
              <a:rPr lang="en-US" dirty="0"/>
              <a:t>pop() method will remove the </a:t>
            </a:r>
            <a:r>
              <a:rPr lang="en-US" dirty="0">
                <a:solidFill>
                  <a:srgbClr val="C00000"/>
                </a:solidFill>
              </a:rPr>
              <a:t>last element </a:t>
            </a:r>
            <a:r>
              <a:rPr lang="en-US" dirty="0"/>
              <a:t>from the list and return it.</a:t>
            </a:r>
          </a:p>
          <a:p>
            <a:endParaRPr lang="en-US" dirty="0"/>
          </a:p>
          <a:p>
            <a:endParaRPr lang="en-US" dirty="0"/>
          </a:p>
          <a:p>
            <a:pPr>
              <a:buNone/>
            </a:pPr>
            <a:endParaRPr lang="en-US" dirty="0"/>
          </a:p>
          <a:p>
            <a:r>
              <a:rPr lang="en-US" dirty="0"/>
              <a:t>remove() method will remove </a:t>
            </a:r>
            <a:r>
              <a:rPr lang="en-US" dirty="0">
                <a:solidFill>
                  <a:srgbClr val="C00000"/>
                </a:solidFill>
              </a:rPr>
              <a:t>first occurrence </a:t>
            </a:r>
            <a:r>
              <a:rPr lang="en-US" dirty="0"/>
              <a:t>of specified element</a:t>
            </a:r>
          </a:p>
          <a:p>
            <a:endParaRPr lang="en-US" dirty="0"/>
          </a:p>
          <a:p>
            <a:endParaRPr lang="en-US" dirty="0"/>
          </a:p>
          <a:p>
            <a:pPr>
              <a:buNone/>
            </a:pPr>
            <a:endParaRPr lang="en-US" sz="700" dirty="0"/>
          </a:p>
          <a:p>
            <a:r>
              <a:rPr lang="en-US" dirty="0"/>
              <a:t>clear() method will </a:t>
            </a:r>
            <a:r>
              <a:rPr lang="en-US" dirty="0">
                <a:solidFill>
                  <a:srgbClr val="C00000"/>
                </a:solidFill>
              </a:rPr>
              <a:t>remove all </a:t>
            </a:r>
            <a:r>
              <a:rPr lang="en-US" dirty="0"/>
              <a:t>the elements from the List</a:t>
            </a:r>
          </a:p>
          <a:p>
            <a:endParaRPr lang="en-US" dirty="0"/>
          </a:p>
          <a:p>
            <a:endParaRPr lang="en-US" dirty="0"/>
          </a:p>
          <a:p>
            <a:endParaRPr lang="en-US" dirty="0"/>
          </a:p>
          <a:p>
            <a:r>
              <a:rPr lang="en-US" dirty="0"/>
              <a:t>index() method will return </a:t>
            </a:r>
            <a:r>
              <a:rPr lang="en-US" dirty="0">
                <a:solidFill>
                  <a:srgbClr val="C00000"/>
                </a:solidFill>
              </a:rPr>
              <a:t>first index </a:t>
            </a:r>
            <a:r>
              <a:rPr lang="en-US" dirty="0"/>
              <a:t>of the specified element.</a:t>
            </a:r>
          </a:p>
          <a:p>
            <a:pPr>
              <a:buNone/>
            </a:pPr>
            <a:endParaRPr lang="en-US" dirty="0"/>
          </a:p>
        </p:txBody>
      </p:sp>
      <p:sp>
        <p:nvSpPr>
          <p:cNvPr id="12" name="Rectangle 11">
            <a:extLst>
              <a:ext uri="{FF2B5EF4-FFF2-40B4-BE49-F238E27FC236}">
                <a16:creationId xmlns:a16="http://schemas.microsoft.com/office/drawing/2014/main" id="{D456EBDA-49A4-A843-A786-6989C63A54AA}"/>
              </a:ext>
            </a:extLst>
          </p:cNvPr>
          <p:cNvSpPr/>
          <p:nvPr/>
        </p:nvSpPr>
        <p:spPr>
          <a:xfrm>
            <a:off x="1022635" y="1641324"/>
            <a:ext cx="8472276" cy="107721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temp = my_list.pop()</a:t>
            </a:r>
          </a:p>
          <a:p>
            <a:r>
              <a:rPr lang="en-US" sz="1600" dirty="0">
                <a:solidFill>
                  <a:srgbClr val="000000"/>
                </a:solidFill>
                <a:latin typeface="Consolas"/>
              </a:rPr>
              <a:t>print(temp)</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id="{35F9F4A0-4592-C04D-B2D0-0BF66A3BFA20}"/>
              </a:ext>
            </a:extLst>
          </p:cNvPr>
          <p:cNvSpPr/>
          <p:nvPr/>
        </p:nvSpPr>
        <p:spPr>
          <a:xfrm>
            <a:off x="522642" y="1641324"/>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poplistdemo.py</a:t>
            </a:r>
          </a:p>
        </p:txBody>
      </p:sp>
      <p:sp>
        <p:nvSpPr>
          <p:cNvPr id="15" name="Line Callout 1 14"/>
          <p:cNvSpPr/>
          <p:nvPr/>
        </p:nvSpPr>
        <p:spPr>
          <a:xfrm>
            <a:off x="5989126" y="1761019"/>
            <a:ext cx="5220900" cy="428493"/>
          </a:xfrm>
          <a:prstGeom prst="borderCallout1">
            <a:avLst>
              <a:gd name="adj1" fmla="val 53885"/>
              <a:gd name="adj2" fmla="val -612"/>
              <a:gd name="adj3" fmla="val 131251"/>
              <a:gd name="adj4" fmla="val -6868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i="1" dirty="0">
              <a:solidFill>
                <a:srgbClr val="FF0000"/>
              </a:solidFill>
            </a:endParaRPr>
          </a:p>
        </p:txBody>
      </p:sp>
      <p:sp>
        <p:nvSpPr>
          <p:cNvPr id="21" name="Rectangle 20">
            <a:extLst>
              <a:ext uri="{FF2B5EF4-FFF2-40B4-BE49-F238E27FC236}">
                <a16:creationId xmlns:a16="http://schemas.microsoft.com/office/drawing/2014/main" id="{D456EBDA-49A4-A843-A786-6989C63A54AA}"/>
              </a:ext>
            </a:extLst>
          </p:cNvPr>
          <p:cNvSpPr/>
          <p:nvPr/>
        </p:nvSpPr>
        <p:spPr>
          <a:xfrm>
            <a:off x="1022635" y="3436257"/>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my_list.remove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id="{35F9F4A0-4592-C04D-B2D0-0BF66A3BFA20}"/>
              </a:ext>
            </a:extLst>
          </p:cNvPr>
          <p:cNvSpPr/>
          <p:nvPr/>
        </p:nvSpPr>
        <p:spPr>
          <a:xfrm>
            <a:off x="522642" y="34362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9" name="Rectangle: Top Corners Rounded 6">
            <a:extLst>
              <a:ext uri="{FF2B5EF4-FFF2-40B4-BE49-F238E27FC236}">
                <a16:creationId xmlns:a16="http://schemas.microsoft.com/office/drawing/2014/main"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removelistdemo.py</a:t>
            </a:r>
          </a:p>
        </p:txBody>
      </p:sp>
      <p:sp>
        <p:nvSpPr>
          <p:cNvPr id="30" name="Line Callout 1 29"/>
          <p:cNvSpPr/>
          <p:nvPr/>
        </p:nvSpPr>
        <p:spPr>
          <a:xfrm>
            <a:off x="5980499" y="3737107"/>
            <a:ext cx="5220900" cy="428493"/>
          </a:xfrm>
          <a:prstGeom prst="borderCallout1">
            <a:avLst>
              <a:gd name="adj1" fmla="val 53885"/>
              <a:gd name="adj2" fmla="val -612"/>
              <a:gd name="adj3" fmla="val 91882"/>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i="1" dirty="0" err="1">
                <a:solidFill>
                  <a:schemeClr val="tx1"/>
                </a:solidFill>
              </a:rPr>
              <a:t>darshan</a:t>
            </a:r>
            <a:r>
              <a:rPr lang="en-IN" i="1" dirty="0">
                <a:solidFill>
                  <a:schemeClr val="tx1"/>
                </a:solidFill>
              </a:rPr>
              <a:t>',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id="{D456EBDA-49A4-A843-A786-6989C63A54AA}"/>
              </a:ext>
            </a:extLst>
          </p:cNvPr>
          <p:cNvSpPr/>
          <p:nvPr/>
        </p:nvSpPr>
        <p:spPr>
          <a:xfrm>
            <a:off x="1039568" y="4993805"/>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my_list.clear</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id="{35F9F4A0-4592-C04D-B2D0-0BF66A3BFA20}"/>
              </a:ext>
            </a:extLst>
          </p:cNvPr>
          <p:cNvSpPr/>
          <p:nvPr/>
        </p:nvSpPr>
        <p:spPr>
          <a:xfrm>
            <a:off x="539575" y="4993805"/>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33" name="Rectangle: Top Corners Rounded 6">
            <a:extLst>
              <a:ext uri="{FF2B5EF4-FFF2-40B4-BE49-F238E27FC236}">
                <a16:creationId xmlns:a16="http://schemas.microsoft.com/office/drawing/2014/main"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clearlistdemo.py</a:t>
            </a:r>
          </a:p>
        </p:txBody>
      </p:sp>
      <p:sp>
        <p:nvSpPr>
          <p:cNvPr id="34" name="Line Callout 1 33"/>
          <p:cNvSpPr/>
          <p:nvPr/>
        </p:nvSpPr>
        <p:spPr>
          <a:xfrm>
            <a:off x="5997432" y="5294655"/>
            <a:ext cx="3180435" cy="428493"/>
          </a:xfrm>
          <a:prstGeom prst="borderCallout1">
            <a:avLst>
              <a:gd name="adj1" fmla="val 53885"/>
              <a:gd name="adj2" fmla="val -612"/>
              <a:gd name="adj3" fmla="val 82824"/>
              <a:gd name="adj4" fmla="val -10067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endParaRPr lang="en-US" b="1" i="1" dirty="0">
              <a:solidFill>
                <a:srgbClr val="FF0000"/>
              </a:solidFill>
            </a:endParaRPr>
          </a:p>
        </p:txBody>
      </p:sp>
      <p:sp>
        <p:nvSpPr>
          <p:cNvPr id="16" name="Line Callout 1 15"/>
          <p:cNvSpPr/>
          <p:nvPr/>
        </p:nvSpPr>
        <p:spPr>
          <a:xfrm>
            <a:off x="5989126" y="2244098"/>
            <a:ext cx="5220900" cy="428493"/>
          </a:xfrm>
          <a:prstGeom prst="borderCallout1">
            <a:avLst>
              <a:gd name="adj1" fmla="val 53885"/>
              <a:gd name="adj2" fmla="val -612"/>
              <a:gd name="adj3" fmla="val 74882"/>
              <a:gd name="adj4" fmla="val -620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6"/>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1">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30"/>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3"/>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2"/>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31">
                                            <p:bg/>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34"/>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1" nodeType="clickEffect">
                                  <p:stCondLst>
                                    <p:cond delay="0"/>
                                  </p:stCondLst>
                                  <p:childTnLst>
                                    <p:set>
                                      <p:cBhvr>
                                        <p:cTn id="116" dur="1" fill="hold">
                                          <p:stCondLst>
                                            <p:cond delay="0"/>
                                          </p:stCondLst>
                                        </p:cTn>
                                        <p:tgtEl>
                                          <p:spTgt spid="34"/>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uiExpand="1"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6" grpId="0" animBg="1"/>
      <p:bldP spid="16"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 (cont.)</a:t>
            </a:r>
          </a:p>
        </p:txBody>
      </p:sp>
      <p:sp>
        <p:nvSpPr>
          <p:cNvPr id="3" name="Content Placeholder 2"/>
          <p:cNvSpPr>
            <a:spLocks noGrp="1"/>
          </p:cNvSpPr>
          <p:nvPr>
            <p:ph idx="1"/>
          </p:nvPr>
        </p:nvSpPr>
        <p:spPr/>
        <p:txBody>
          <a:bodyPr/>
          <a:lstStyle/>
          <a:p>
            <a:r>
              <a:rPr lang="en-US" dirty="0"/>
              <a:t>count() method will return the </a:t>
            </a:r>
            <a:r>
              <a:rPr lang="en-US" dirty="0">
                <a:solidFill>
                  <a:srgbClr val="C00000"/>
                </a:solidFill>
              </a:rPr>
              <a:t>number of occurrence </a:t>
            </a:r>
            <a:r>
              <a:rPr lang="en-US" dirty="0"/>
              <a:t>of the specified element.</a:t>
            </a:r>
          </a:p>
          <a:p>
            <a:endParaRPr lang="en-US" dirty="0"/>
          </a:p>
          <a:p>
            <a:endParaRPr lang="en-US" dirty="0"/>
          </a:p>
          <a:p>
            <a:pPr>
              <a:buNone/>
            </a:pPr>
            <a:endParaRPr lang="en-US" dirty="0"/>
          </a:p>
          <a:p>
            <a:r>
              <a:rPr lang="en-US" dirty="0"/>
              <a:t>reverse() method will </a:t>
            </a:r>
            <a:r>
              <a:rPr lang="en-US" dirty="0">
                <a:solidFill>
                  <a:srgbClr val="C00000"/>
                </a:solidFill>
              </a:rPr>
              <a:t>reverse</a:t>
            </a:r>
            <a:r>
              <a:rPr lang="en-US" dirty="0"/>
              <a:t> the elements of the List</a:t>
            </a:r>
          </a:p>
          <a:p>
            <a:endParaRPr lang="en-US" dirty="0"/>
          </a:p>
          <a:p>
            <a:endParaRPr lang="en-US" dirty="0"/>
          </a:p>
          <a:p>
            <a:pPr>
              <a:buNone/>
            </a:pPr>
            <a:endParaRPr lang="en-US" sz="700" dirty="0"/>
          </a:p>
          <a:p>
            <a:r>
              <a:rPr lang="en-US" dirty="0"/>
              <a:t>sort() method will </a:t>
            </a:r>
            <a:r>
              <a:rPr lang="en-US" dirty="0">
                <a:solidFill>
                  <a:srgbClr val="C00000"/>
                </a:solidFill>
              </a:rPr>
              <a:t>sort</a:t>
            </a:r>
            <a:r>
              <a:rPr lang="en-US" dirty="0"/>
              <a:t> the elements in the List</a:t>
            </a:r>
          </a:p>
          <a:p>
            <a:pPr>
              <a:buNone/>
            </a:pPr>
            <a:endParaRPr lang="en-US" dirty="0"/>
          </a:p>
        </p:txBody>
      </p:sp>
      <p:sp>
        <p:nvSpPr>
          <p:cNvPr id="12" name="Rectangle 11">
            <a:extLst>
              <a:ext uri="{FF2B5EF4-FFF2-40B4-BE49-F238E27FC236}">
                <a16:creationId xmlns:a16="http://schemas.microsoft.com/office/drawing/2014/main" id="{D456EBDA-49A4-A843-A786-6989C63A54AA}"/>
              </a:ext>
            </a:extLst>
          </p:cNvPr>
          <p:cNvSpPr/>
          <p:nvPr/>
        </p:nvSpPr>
        <p:spPr>
          <a:xfrm>
            <a:off x="1022635" y="1641324"/>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c = </a:t>
            </a:r>
            <a:r>
              <a:rPr lang="en-US" sz="1600" dirty="0" err="1">
                <a:solidFill>
                  <a:srgbClr val="000000"/>
                </a:solidFill>
                <a:latin typeface="Consolas"/>
              </a:rPr>
              <a:t>my_list.count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print(c)</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id="{35F9F4A0-4592-C04D-B2D0-0BF66A3BFA20}"/>
              </a:ext>
            </a:extLst>
          </p:cNvPr>
          <p:cNvSpPr/>
          <p:nvPr/>
        </p:nvSpPr>
        <p:spPr>
          <a:xfrm>
            <a:off x="522642" y="1641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countlistdemo.py</a:t>
            </a:r>
          </a:p>
        </p:txBody>
      </p:sp>
      <p:sp>
        <p:nvSpPr>
          <p:cNvPr id="15" name="Line Callout 1 14"/>
          <p:cNvSpPr/>
          <p:nvPr/>
        </p:nvSpPr>
        <p:spPr>
          <a:xfrm>
            <a:off x="5989126" y="1761019"/>
            <a:ext cx="5220900" cy="428493"/>
          </a:xfrm>
          <a:prstGeom prst="borderCallout1">
            <a:avLst>
              <a:gd name="adj1" fmla="val 53885"/>
              <a:gd name="adj2" fmla="val -612"/>
              <a:gd name="adj3" fmla="val 127225"/>
              <a:gd name="adj4" fmla="val -7414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2</a:t>
            </a:r>
            <a:endParaRPr lang="en-US" b="1" i="1" dirty="0">
              <a:solidFill>
                <a:srgbClr val="FF0000"/>
              </a:solidFill>
            </a:endParaRPr>
          </a:p>
        </p:txBody>
      </p:sp>
      <p:sp>
        <p:nvSpPr>
          <p:cNvPr id="21" name="Rectangle 20">
            <a:extLst>
              <a:ext uri="{FF2B5EF4-FFF2-40B4-BE49-F238E27FC236}">
                <a16:creationId xmlns:a16="http://schemas.microsoft.com/office/drawing/2014/main" id="{D456EBDA-49A4-A843-A786-6989C63A54AA}"/>
              </a:ext>
            </a:extLst>
          </p:cNvPr>
          <p:cNvSpPr/>
          <p:nvPr/>
        </p:nvSpPr>
        <p:spPr>
          <a:xfrm>
            <a:off x="1022635" y="3436257"/>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my_list.reverse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id="{35F9F4A0-4592-C04D-B2D0-0BF66A3BFA20}"/>
              </a:ext>
            </a:extLst>
          </p:cNvPr>
          <p:cNvSpPr/>
          <p:nvPr/>
        </p:nvSpPr>
        <p:spPr>
          <a:xfrm>
            <a:off x="522642" y="34362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9" name="Rectangle: Top Corners Rounded 6">
            <a:extLst>
              <a:ext uri="{FF2B5EF4-FFF2-40B4-BE49-F238E27FC236}">
                <a16:creationId xmlns:a16="http://schemas.microsoft.com/office/drawing/2014/main"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reverselistdemo.py</a:t>
            </a:r>
          </a:p>
        </p:txBody>
      </p:sp>
      <p:sp>
        <p:nvSpPr>
          <p:cNvPr id="30" name="Line Callout 1 29"/>
          <p:cNvSpPr/>
          <p:nvPr/>
        </p:nvSpPr>
        <p:spPr>
          <a:xfrm>
            <a:off x="5980499" y="3737107"/>
            <a:ext cx="5220900" cy="428493"/>
          </a:xfrm>
          <a:prstGeom prst="borderCallout1">
            <a:avLst>
              <a:gd name="adj1" fmla="val 53885"/>
              <a:gd name="adj2" fmla="val -612"/>
              <a:gd name="adj3" fmla="val 91882"/>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rajkot</a:t>
            </a:r>
            <a:r>
              <a:rPr lang="en-IN" i="1" dirty="0">
                <a:solidFill>
                  <a:schemeClr val="tx1"/>
                </a:solidFill>
              </a:rPr>
              <a:t>', ‘</a:t>
            </a:r>
            <a:r>
              <a:rPr lang="en-IN" i="1" dirty="0" err="1">
                <a:solidFill>
                  <a:schemeClr val="tx1"/>
                </a:solidFill>
              </a:rPr>
              <a:t>institute','darshan</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id="{D456EBDA-49A4-A843-A786-6989C63A54AA}"/>
              </a:ext>
            </a:extLst>
          </p:cNvPr>
          <p:cNvSpPr/>
          <p:nvPr/>
        </p:nvSpPr>
        <p:spPr>
          <a:xfrm>
            <a:off x="1039568" y="4993805"/>
            <a:ext cx="8472276" cy="1323439"/>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college'</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'enginnering'</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my_list.sort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a:p>
            <a:r>
              <a:rPr lang="en-US" sz="1600" dirty="0" err="1">
                <a:solidFill>
                  <a:srgbClr val="000000"/>
                </a:solidFill>
                <a:latin typeface="Consolas"/>
              </a:rPr>
              <a:t>my_list.sort</a:t>
            </a:r>
            <a:r>
              <a:rPr lang="en-US" sz="1600" dirty="0">
                <a:solidFill>
                  <a:srgbClr val="000000"/>
                </a:solidFill>
                <a:latin typeface="Consolas"/>
              </a:rPr>
              <a:t>(reverse=</a:t>
            </a:r>
            <a:r>
              <a:rPr lang="en-US" sz="1600" dirty="0">
                <a:solidFill>
                  <a:srgbClr val="0000FF"/>
                </a:solidFill>
                <a:latin typeface="Consolas"/>
              </a:rPr>
              <a:t>True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p:txBody>
      </p:sp>
      <p:sp>
        <p:nvSpPr>
          <p:cNvPr id="32" name="Rectangle 31">
            <a:extLst>
              <a:ext uri="{FF2B5EF4-FFF2-40B4-BE49-F238E27FC236}">
                <a16:creationId xmlns:a16="http://schemas.microsoft.com/office/drawing/2014/main" id="{35F9F4A0-4592-C04D-B2D0-0BF66A3BFA20}"/>
              </a:ext>
            </a:extLst>
          </p:cNvPr>
          <p:cNvSpPr/>
          <p:nvPr/>
        </p:nvSpPr>
        <p:spPr>
          <a:xfrm>
            <a:off x="539575" y="4993805"/>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33" name="Rectangle: Top Corners Rounded 6">
            <a:extLst>
              <a:ext uri="{FF2B5EF4-FFF2-40B4-BE49-F238E27FC236}">
                <a16:creationId xmlns:a16="http://schemas.microsoft.com/office/drawing/2014/main"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sortlistdemo.py</a:t>
            </a:r>
          </a:p>
        </p:txBody>
      </p:sp>
      <p:sp>
        <p:nvSpPr>
          <p:cNvPr id="34" name="Line Callout 1 33"/>
          <p:cNvSpPr/>
          <p:nvPr/>
        </p:nvSpPr>
        <p:spPr>
          <a:xfrm>
            <a:off x="5997431" y="5294655"/>
            <a:ext cx="5165149" cy="428493"/>
          </a:xfrm>
          <a:prstGeom prst="borderCallout1">
            <a:avLst>
              <a:gd name="adj1" fmla="val 53885"/>
              <a:gd name="adj2" fmla="val -612"/>
              <a:gd name="adj3" fmla="val 84837"/>
              <a:gd name="adj4" fmla="val -6276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a:t>
            </a:r>
            <a:r>
              <a:rPr lang="en-IN" i="1" dirty="0" err="1">
                <a:solidFill>
                  <a:schemeClr val="tx1"/>
                </a:solidFill>
              </a:rPr>
              <a:t>darshan</a:t>
            </a:r>
            <a:r>
              <a:rPr lang="en-IN" i="1" dirty="0">
                <a:solidFill>
                  <a:schemeClr val="tx1"/>
                </a:solidFill>
              </a:rPr>
              <a:t>', '</a:t>
            </a:r>
            <a:r>
              <a:rPr lang="en-IN" i="1" dirty="0" err="1">
                <a:solidFill>
                  <a:schemeClr val="tx1"/>
                </a:solidFill>
              </a:rPr>
              <a:t>enginnering</a:t>
            </a:r>
            <a:r>
              <a:rPr lang="en-IN" i="1" dirty="0">
                <a:solidFill>
                  <a:schemeClr val="tx1"/>
                </a:solidFill>
              </a:rPr>
              <a:t>', 'of',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17" name="Line Callout 1 16"/>
          <p:cNvSpPr/>
          <p:nvPr/>
        </p:nvSpPr>
        <p:spPr>
          <a:xfrm>
            <a:off x="5997431" y="5794987"/>
            <a:ext cx="5165149" cy="428493"/>
          </a:xfrm>
          <a:prstGeom prst="borderCallout1">
            <a:avLst>
              <a:gd name="adj1" fmla="val 53885"/>
              <a:gd name="adj2" fmla="val -612"/>
              <a:gd name="adj3" fmla="val 80811"/>
              <a:gd name="adj4" fmla="val -63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rajkot</a:t>
            </a:r>
            <a:r>
              <a:rPr lang="en-IN" i="1" dirty="0">
                <a:solidFill>
                  <a:schemeClr val="tx1"/>
                </a:solidFill>
              </a:rPr>
              <a:t>', 'of', '</a:t>
            </a:r>
            <a:r>
              <a:rPr lang="en-IN" i="1" dirty="0" err="1">
                <a:solidFill>
                  <a:schemeClr val="tx1"/>
                </a:solidFill>
              </a:rPr>
              <a:t>enginnering</a:t>
            </a:r>
            <a:r>
              <a:rPr lang="en-IN" i="1" dirty="0">
                <a:solidFill>
                  <a:schemeClr val="tx1"/>
                </a:solidFill>
              </a:rPr>
              <a:t>', '</a:t>
            </a:r>
            <a:r>
              <a:rPr lang="en-IN" i="1" dirty="0" err="1">
                <a:solidFill>
                  <a:schemeClr val="tx1"/>
                </a:solidFill>
              </a:rPr>
              <a:t>darshan</a:t>
            </a:r>
            <a:r>
              <a:rPr lang="en-IN" i="1" dirty="0">
                <a:solidFill>
                  <a:schemeClr val="tx1"/>
                </a:solidFill>
              </a:rPr>
              <a:t>', 'college']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30"/>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1">
                                            <p:bg/>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3" end="3"/>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4"/>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1" nodeType="clickEffect">
                                  <p:stCondLst>
                                    <p:cond delay="0"/>
                                  </p:stCondLst>
                                  <p:childTnLst>
                                    <p:set>
                                      <p:cBhvr>
                                        <p:cTn id="112" dur="1" fill="hold">
                                          <p:stCondLst>
                                            <p:cond delay="0"/>
                                          </p:stCondLst>
                                        </p:cTn>
                                        <p:tgtEl>
                                          <p:spTgt spid="34"/>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17"/>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7" grpId="0" animBg="1"/>
      <p:bldP spid="1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a:t>
            </a:r>
          </a:p>
        </p:txBody>
      </p:sp>
      <p:sp>
        <p:nvSpPr>
          <p:cNvPr id="3" name="Content Placeholder 2"/>
          <p:cNvSpPr>
            <a:spLocks noGrp="1"/>
          </p:cNvSpPr>
          <p:nvPr>
            <p:ph idx="1"/>
          </p:nvPr>
        </p:nvSpPr>
        <p:spPr/>
        <p:txBody>
          <a:bodyPr/>
          <a:lstStyle/>
          <a:p>
            <a:r>
              <a:rPr lang="en-US" dirty="0"/>
              <a:t>Set is </a:t>
            </a:r>
            <a:r>
              <a:rPr lang="en-US" dirty="0">
                <a:solidFill>
                  <a:srgbClr val="C00000"/>
                </a:solidFill>
              </a:rPr>
              <a:t>a unordered collection of unique objects</a:t>
            </a:r>
            <a:r>
              <a:rPr lang="en-US" dirty="0"/>
              <a:t>.</a:t>
            </a:r>
          </a:p>
          <a:p>
            <a:r>
              <a:rPr lang="en-US" dirty="0"/>
              <a:t>Set will be represented by </a:t>
            </a:r>
            <a:r>
              <a:rPr lang="en-US" dirty="0">
                <a:solidFill>
                  <a:srgbClr val="C00000"/>
                </a:solidFill>
              </a:rPr>
              <a:t>curly brackets </a:t>
            </a:r>
            <a:r>
              <a:rPr lang="en-US" dirty="0"/>
              <a:t>{ }.</a:t>
            </a:r>
          </a:p>
          <a:p>
            <a:endParaRPr lang="en-US" dirty="0"/>
          </a:p>
          <a:p>
            <a:endParaRPr lang="en-US" dirty="0"/>
          </a:p>
          <a:p>
            <a:endParaRPr lang="en-US" dirty="0"/>
          </a:p>
          <a:p>
            <a:r>
              <a:rPr lang="en-US" dirty="0"/>
              <a:t>Set has many in-built methods such as add(), clear(), copy(), pop(), remove() etc.. which are similar to methods we have previously seen.</a:t>
            </a:r>
          </a:p>
          <a:p>
            <a:r>
              <a:rPr lang="en-US" dirty="0"/>
              <a:t>Only difference between Set and List is that Set will have only unique elements and List can have duplicate elements.</a:t>
            </a:r>
          </a:p>
          <a:p>
            <a:endParaRPr lang="en-US" dirty="0"/>
          </a:p>
          <a:p>
            <a:endParaRPr lang="en-US" dirty="0"/>
          </a:p>
        </p:txBody>
      </p:sp>
      <p:sp>
        <p:nvSpPr>
          <p:cNvPr id="4" name="Rectangle 3">
            <a:extLst>
              <a:ext uri="{FF2B5EF4-FFF2-40B4-BE49-F238E27FC236}">
                <a16:creationId xmlns:a16="http://schemas.microsoft.com/office/drawing/2014/main" id="{D456EBDA-49A4-A843-A786-6989C63A54AA}"/>
              </a:ext>
            </a:extLst>
          </p:cNvPr>
          <p:cNvSpPr/>
          <p:nvPr/>
        </p:nvSpPr>
        <p:spPr>
          <a:xfrm>
            <a:off x="1022635" y="2209549"/>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my_set</a:t>
            </a:r>
            <a:r>
              <a:rPr lang="en-US" sz="1600" dirty="0">
                <a:solidFill>
                  <a:srgbClr val="000000"/>
                </a:solidFill>
                <a:latin typeface="Consolas"/>
              </a:rPr>
              <a:t> = {</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098658"/>
                </a:solidFill>
                <a:latin typeface="Consolas"/>
              </a:rPr>
              <a:t>5</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r>
              <a:rPr lang="en-US" sz="1600" dirty="0">
                <a:solidFill>
                  <a:srgbClr val="098658"/>
                </a:solidFill>
                <a:latin typeface="Consolas"/>
              </a:rPr>
              <a:t>9</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my_set</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2209549"/>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188036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setdemo.py</a:t>
            </a:r>
          </a:p>
        </p:txBody>
      </p:sp>
      <p:sp>
        <p:nvSpPr>
          <p:cNvPr id="8" name="Line Callout 1 7"/>
          <p:cNvSpPr/>
          <p:nvPr/>
        </p:nvSpPr>
        <p:spPr>
          <a:xfrm>
            <a:off x="6035771" y="2267742"/>
            <a:ext cx="5808295" cy="428493"/>
          </a:xfrm>
          <a:prstGeom prst="borderCallout1">
            <a:avLst>
              <a:gd name="adj1" fmla="val 53885"/>
              <a:gd name="adj2" fmla="val -612"/>
              <a:gd name="adj3" fmla="val 88341"/>
              <a:gd name="adj4" fmla="val -58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{1, 2, 3, 5, 9}</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8" grpId="0" animBg="1"/>
      <p:bldP spid="8" grpId="1"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Tuple</a:t>
            </a:r>
            <a:endParaRPr lang="en-US" dirty="0"/>
          </a:p>
        </p:txBody>
      </p:sp>
      <p:sp>
        <p:nvSpPr>
          <p:cNvPr id="3" name="Content Placeholder 2"/>
          <p:cNvSpPr>
            <a:spLocks noGrp="1"/>
          </p:cNvSpPr>
          <p:nvPr>
            <p:ph idx="1"/>
          </p:nvPr>
        </p:nvSpPr>
        <p:spPr/>
        <p:txBody>
          <a:bodyPr/>
          <a:lstStyle/>
          <a:p>
            <a:r>
              <a:rPr lang="en-US" dirty="0" err="1"/>
              <a:t>Tuple</a:t>
            </a:r>
            <a:r>
              <a:rPr lang="en-US" dirty="0"/>
              <a:t> is a </a:t>
            </a:r>
            <a:r>
              <a:rPr lang="en-US" dirty="0">
                <a:solidFill>
                  <a:srgbClr val="C00000"/>
                </a:solidFill>
              </a:rPr>
              <a:t>immutable ordered sequence of objects</a:t>
            </a:r>
            <a:r>
              <a:rPr lang="en-US" dirty="0"/>
              <a:t>, </a:t>
            </a:r>
            <a:r>
              <a:rPr lang="en-US" dirty="0">
                <a:solidFill>
                  <a:srgbClr val="C00000"/>
                </a:solidFill>
              </a:rPr>
              <a:t>duplicate</a:t>
            </a:r>
            <a:r>
              <a:rPr lang="en-US" dirty="0"/>
              <a:t> values are allowed inside list.</a:t>
            </a:r>
          </a:p>
          <a:p>
            <a:r>
              <a:rPr lang="en-US" dirty="0" err="1"/>
              <a:t>Tuple</a:t>
            </a:r>
            <a:r>
              <a:rPr lang="en-US" dirty="0"/>
              <a:t> will be represented by </a:t>
            </a:r>
            <a:r>
              <a:rPr lang="en-US" dirty="0">
                <a:solidFill>
                  <a:srgbClr val="C00000"/>
                </a:solidFill>
              </a:rPr>
              <a:t>round brackets </a:t>
            </a:r>
            <a:r>
              <a:rPr lang="en-US" dirty="0"/>
              <a:t>( ).</a:t>
            </a:r>
          </a:p>
          <a:p>
            <a:r>
              <a:rPr lang="en-US" dirty="0" err="1"/>
              <a:t>Tuple</a:t>
            </a:r>
            <a:r>
              <a:rPr lang="en-US" dirty="0"/>
              <a:t> is similar to List but List is mutable whereas </a:t>
            </a:r>
            <a:r>
              <a:rPr lang="en-US" dirty="0" err="1"/>
              <a:t>Tuple</a:t>
            </a:r>
            <a:r>
              <a:rPr lang="en-US" dirty="0"/>
              <a:t> is </a:t>
            </a:r>
            <a:r>
              <a:rPr lang="en-US" dirty="0">
                <a:solidFill>
                  <a:srgbClr val="C00000"/>
                </a:solidFill>
              </a:rPr>
              <a:t>immutable</a:t>
            </a:r>
            <a:r>
              <a:rPr lang="en-US" dirty="0"/>
              <a:t>.</a:t>
            </a:r>
          </a:p>
          <a:p>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id="{D456EBDA-49A4-A843-A786-6989C63A54AA}"/>
              </a:ext>
            </a:extLst>
          </p:cNvPr>
          <p:cNvSpPr/>
          <p:nvPr/>
        </p:nvSpPr>
        <p:spPr>
          <a:xfrm>
            <a:off x="1022635" y="2614991"/>
            <a:ext cx="8472276" cy="1323439"/>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my_tuple</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'engineering'</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my_tuple.index</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my_tuple.count</a:t>
            </a:r>
            <a:r>
              <a:rPr lang="en-US" sz="1600" dirty="0">
                <a:solidFill>
                  <a:srgbClr val="000000"/>
                </a:solidFill>
                <a:latin typeface="Consolas"/>
              </a:rPr>
              <a:t>(</a:t>
            </a:r>
            <a:r>
              <a:rPr lang="en-US" sz="1600" dirty="0">
                <a:solidFill>
                  <a:srgbClr val="A31515"/>
                </a:solidFill>
                <a:latin typeface="Consolas"/>
              </a:rPr>
              <a:t>'of'</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261499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228580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tupledemo.py</a:t>
            </a:r>
          </a:p>
        </p:txBody>
      </p:sp>
      <p:sp>
        <p:nvSpPr>
          <p:cNvPr id="7" name="Line Callout 1 6"/>
          <p:cNvSpPr/>
          <p:nvPr/>
        </p:nvSpPr>
        <p:spPr>
          <a:xfrm>
            <a:off x="6251433" y="3042841"/>
            <a:ext cx="5220900" cy="428493"/>
          </a:xfrm>
          <a:prstGeom prst="borderCallout1">
            <a:avLst>
              <a:gd name="adj1" fmla="val 53885"/>
              <a:gd name="adj2" fmla="val -612"/>
              <a:gd name="adj3" fmla="val 59298"/>
              <a:gd name="adj4" fmla="val -2020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3 </a:t>
            </a:r>
            <a:r>
              <a:rPr lang="en-IN" dirty="0">
                <a:solidFill>
                  <a:schemeClr val="tx1"/>
                </a:solidFill>
              </a:rPr>
              <a:t>(index of ‘engineering’)</a:t>
            </a:r>
            <a:endParaRPr lang="en-US" b="1" dirty="0">
              <a:solidFill>
                <a:srgbClr val="FF0000"/>
              </a:solidFill>
            </a:endParaRPr>
          </a:p>
        </p:txBody>
      </p:sp>
      <p:sp>
        <p:nvSpPr>
          <p:cNvPr id="8" name="Line Callout 1 7"/>
          <p:cNvSpPr/>
          <p:nvPr/>
        </p:nvSpPr>
        <p:spPr>
          <a:xfrm>
            <a:off x="6251432" y="2517908"/>
            <a:ext cx="5808295" cy="428493"/>
          </a:xfrm>
          <a:prstGeom prst="borderCallout1">
            <a:avLst>
              <a:gd name="adj1" fmla="val 53885"/>
              <a:gd name="adj2" fmla="val -612"/>
              <a:gd name="adj3" fmla="val 122565"/>
              <a:gd name="adj4" fmla="val -58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'of', 'engineering', 'of', '</a:t>
            </a:r>
            <a:r>
              <a:rPr lang="en-IN" i="1" dirty="0" err="1">
                <a:solidFill>
                  <a:schemeClr val="tx1"/>
                </a:solidFill>
              </a:rPr>
              <a:t>rajkot</a:t>
            </a:r>
            <a:r>
              <a:rPr lang="en-IN" i="1" dirty="0">
                <a:solidFill>
                  <a:schemeClr val="tx1"/>
                </a:solidFill>
              </a:rPr>
              <a:t>')</a:t>
            </a:r>
            <a:endParaRPr lang="en-US" b="1" dirty="0">
              <a:solidFill>
                <a:srgbClr val="FF0000"/>
              </a:solidFill>
            </a:endParaRPr>
          </a:p>
        </p:txBody>
      </p:sp>
      <p:sp>
        <p:nvSpPr>
          <p:cNvPr id="9" name="Line Callout 1 8"/>
          <p:cNvSpPr/>
          <p:nvPr/>
        </p:nvSpPr>
        <p:spPr>
          <a:xfrm>
            <a:off x="6251433" y="3559307"/>
            <a:ext cx="5220900" cy="434723"/>
          </a:xfrm>
          <a:prstGeom prst="borderCallout1">
            <a:avLst>
              <a:gd name="adj1" fmla="val 53885"/>
              <a:gd name="adj2" fmla="val -612"/>
              <a:gd name="adj3" fmla="val -4757"/>
              <a:gd name="adj4" fmla="val -388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2</a:t>
            </a:r>
            <a:endParaRPr lang="en-US" b="1" dirty="0">
              <a:solidFill>
                <a:srgbClr val="FF0000"/>
              </a:solidFill>
            </a:endParaRPr>
          </a:p>
        </p:txBody>
      </p:sp>
      <p:sp>
        <p:nvSpPr>
          <p:cNvPr id="14" name="Line Callout 1 13"/>
          <p:cNvSpPr/>
          <p:nvPr/>
        </p:nvSpPr>
        <p:spPr>
          <a:xfrm>
            <a:off x="6251433" y="4076892"/>
            <a:ext cx="5220900" cy="434723"/>
          </a:xfrm>
          <a:prstGeom prst="borderCallout1">
            <a:avLst>
              <a:gd name="adj1" fmla="val 53885"/>
              <a:gd name="adj2" fmla="val -612"/>
              <a:gd name="adj3" fmla="val -70241"/>
              <a:gd name="adj4" fmla="val -5651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9"/>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uiExpand="1" build="p" animBg="1"/>
      <p:bldP spid="5" grpId="0" animBg="1"/>
      <p:bldP spid="6" grpId="0" animBg="1"/>
      <p:bldP spid="7" grpId="0" animBg="1"/>
      <p:bldP spid="7" grpId="1" animBg="1"/>
      <p:bldP spid="8" grpId="0" animBg="1"/>
      <p:bldP spid="8" grpId="1" animBg="1"/>
      <p:bldP spid="9" grpId="0" animBg="1"/>
      <p:bldP spid="9" grpId="1" animBg="1"/>
      <p:bldP spid="14" grpId="0" animBg="1"/>
      <p:bldP spid="14"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a:t>
            </a:r>
          </a:p>
        </p:txBody>
      </p:sp>
      <p:sp>
        <p:nvSpPr>
          <p:cNvPr id="3" name="Content Placeholder 2"/>
          <p:cNvSpPr>
            <a:spLocks noGrp="1"/>
          </p:cNvSpPr>
          <p:nvPr>
            <p:ph idx="1"/>
          </p:nvPr>
        </p:nvSpPr>
        <p:spPr/>
        <p:txBody>
          <a:bodyPr/>
          <a:lstStyle/>
          <a:p>
            <a:r>
              <a:rPr lang="en-US" dirty="0"/>
              <a:t>Dictionary is a </a:t>
            </a:r>
            <a:r>
              <a:rPr lang="en-US" dirty="0">
                <a:solidFill>
                  <a:srgbClr val="C00000"/>
                </a:solidFill>
              </a:rPr>
              <a:t>unordered</a:t>
            </a:r>
            <a:r>
              <a:rPr lang="en-US" dirty="0"/>
              <a:t> collection of </a:t>
            </a:r>
            <a:r>
              <a:rPr lang="en-US" dirty="0">
                <a:solidFill>
                  <a:srgbClr val="C00000"/>
                </a:solidFill>
              </a:rPr>
              <a:t>key value pairs</a:t>
            </a:r>
            <a:r>
              <a:rPr lang="en-US" dirty="0"/>
              <a:t>.</a:t>
            </a:r>
          </a:p>
          <a:p>
            <a:r>
              <a:rPr lang="en-US" dirty="0"/>
              <a:t>Dictionary will be represented by </a:t>
            </a:r>
            <a:r>
              <a:rPr lang="en-US" dirty="0">
                <a:solidFill>
                  <a:srgbClr val="C00000"/>
                </a:solidFill>
              </a:rPr>
              <a:t>curly brackets </a:t>
            </a:r>
            <a:r>
              <a:rPr lang="en-US" dirty="0"/>
              <a:t>{ }.</a:t>
            </a:r>
          </a:p>
          <a:p>
            <a:r>
              <a:rPr lang="en-US" dirty="0"/>
              <a:t>Dictionary is </a:t>
            </a:r>
            <a:r>
              <a:rPr lang="en-US" dirty="0">
                <a:solidFill>
                  <a:srgbClr val="C00000"/>
                </a:solidFill>
              </a:rPr>
              <a:t>mutable</a:t>
            </a:r>
            <a:r>
              <a:rPr lang="en-US" dirty="0"/>
              <a:t>.</a:t>
            </a:r>
          </a:p>
          <a:p>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id="{D456EBDA-49A4-A843-A786-6989C63A54AA}"/>
              </a:ext>
            </a:extLst>
          </p:cNvPr>
          <p:cNvSpPr/>
          <p:nvPr/>
        </p:nvSpPr>
        <p:spPr>
          <a:xfrm>
            <a:off x="1022635" y="4728462"/>
            <a:ext cx="8472276" cy="830997"/>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a:t>
            </a:r>
            <a:r>
              <a:rPr lang="en-US" sz="1600" dirty="0">
                <a:solidFill>
                  <a:srgbClr val="000000"/>
                </a:solidFill>
                <a:latin typeface="Consolas"/>
              </a:rPr>
              <a:t>[</a:t>
            </a:r>
            <a:r>
              <a:rPr lang="en-US" sz="1600" dirty="0">
                <a:solidFill>
                  <a:srgbClr val="A31515"/>
                </a:solidFill>
                <a:latin typeface="Consolas"/>
              </a:rPr>
              <a:t>'college'</a:t>
            </a:r>
            <a:r>
              <a:rPr lang="en-US" sz="1600" dirty="0">
                <a:solidFill>
                  <a:srgbClr val="000000"/>
                </a:solidFill>
                <a:latin typeface="Consolas"/>
              </a:rPr>
              <a:t>])</a:t>
            </a:r>
          </a:p>
          <a:p>
            <a:r>
              <a:rPr lang="en-US" sz="1600" dirty="0">
                <a:solidFill>
                  <a:srgbClr val="000000"/>
                </a:solidFill>
                <a:latin typeface="Consolas"/>
              </a:rPr>
              <a:t>print(my_dict.get(</a:t>
            </a:r>
            <a:r>
              <a:rPr lang="en-US" sz="1600" dirty="0">
                <a:solidFill>
                  <a:srgbClr val="A31515"/>
                </a:solidFill>
                <a:latin typeface="Consolas"/>
              </a:rPr>
              <a:t>'city'</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id="{35F9F4A0-4592-C04D-B2D0-0BF66A3BFA20}"/>
              </a:ext>
            </a:extLst>
          </p:cNvPr>
          <p:cNvSpPr/>
          <p:nvPr/>
        </p:nvSpPr>
        <p:spPr>
          <a:xfrm>
            <a:off x="522642" y="4728462"/>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6" name="Rectangle: Top Corners Rounded 6">
            <a:extLst>
              <a:ext uri="{FF2B5EF4-FFF2-40B4-BE49-F238E27FC236}">
                <a16:creationId xmlns:a16="http://schemas.microsoft.com/office/drawing/2014/main" id="{0336C271-A2A3-9445-9946-5006F0A250F4}"/>
              </a:ext>
            </a:extLst>
          </p:cNvPr>
          <p:cNvSpPr/>
          <p:nvPr/>
        </p:nvSpPr>
        <p:spPr>
          <a:xfrm>
            <a:off x="522642" y="439927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dictdemo.py</a:t>
            </a:r>
          </a:p>
        </p:txBody>
      </p:sp>
      <p:sp>
        <p:nvSpPr>
          <p:cNvPr id="7" name="Line Callout 1 6"/>
          <p:cNvSpPr/>
          <p:nvPr/>
        </p:nvSpPr>
        <p:spPr>
          <a:xfrm>
            <a:off x="5406044" y="5190818"/>
            <a:ext cx="5523624" cy="1020201"/>
          </a:xfrm>
          <a:prstGeom prst="borderCallout1">
            <a:avLst>
              <a:gd name="adj1" fmla="val 53885"/>
              <a:gd name="adj2" fmla="val -612"/>
              <a:gd name="adj3" fmla="val 5546"/>
              <a:gd name="adj4" fmla="val -2532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values can be accessed using key inside square brackets as well as using get() method</a:t>
            </a:r>
          </a:p>
          <a:p>
            <a:pPr algn="ctr"/>
            <a:r>
              <a:rPr lang="en-IN" dirty="0">
                <a:solidFill>
                  <a:schemeClr val="tx1"/>
                </a:solidFill>
              </a:rPr>
              <a:t>Output : </a:t>
            </a:r>
            <a:r>
              <a:rPr lang="en-IN" i="1" dirty="0" err="1">
                <a:solidFill>
                  <a:schemeClr val="tx1"/>
                </a:solidFill>
              </a:rPr>
              <a:t>darshan</a:t>
            </a:r>
            <a:endParaRPr lang="en-IN" i="1" dirty="0">
              <a:solidFill>
                <a:schemeClr val="tx1"/>
              </a:solidFill>
            </a:endParaRPr>
          </a:p>
          <a:p>
            <a:pPr algn="ctr"/>
            <a:r>
              <a:rPr lang="en-IN" i="1" dirty="0">
                <a:solidFill>
                  <a:schemeClr val="tx1"/>
                </a:solidFill>
              </a:rPr>
              <a:t>            </a:t>
            </a:r>
            <a:r>
              <a:rPr lang="en-IN" i="1" dirty="0" err="1">
                <a:solidFill>
                  <a:schemeClr val="tx1"/>
                </a:solidFill>
              </a:rPr>
              <a:t>rajkot</a:t>
            </a:r>
            <a:endParaRPr lang="en-US" dirty="0">
              <a:solidFill>
                <a:srgbClr val="FF0000"/>
              </a:solidFill>
            </a:endParaRPr>
          </a:p>
        </p:txBody>
      </p:sp>
      <p:sp>
        <p:nvSpPr>
          <p:cNvPr id="19" name="Rectangle 18">
            <a:extLst>
              <a:ext uri="{FF2B5EF4-FFF2-40B4-BE49-F238E27FC236}">
                <a16:creationId xmlns:a16="http://schemas.microsoft.com/office/drawing/2014/main" id="{D456EBDA-49A4-A843-A786-6989C63A54AA}"/>
              </a:ext>
            </a:extLst>
          </p:cNvPr>
          <p:cNvSpPr/>
          <p:nvPr/>
        </p:nvSpPr>
        <p:spPr>
          <a:xfrm>
            <a:off x="522641" y="2533680"/>
            <a:ext cx="10238491" cy="33855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 </a:t>
            </a:r>
            <a:r>
              <a:rPr lang="en-US" sz="1600" dirty="0">
                <a:solidFill>
                  <a:srgbClr val="A31515"/>
                </a:solidFill>
                <a:latin typeface="Consolas"/>
              </a:rPr>
              <a:t>'key1'</a:t>
            </a:r>
            <a:r>
              <a:rPr lang="en-US" sz="1600" dirty="0">
                <a:solidFill>
                  <a:srgbClr val="000000"/>
                </a:solidFill>
                <a:latin typeface="Consolas"/>
              </a:rPr>
              <a:t>:</a:t>
            </a:r>
            <a:r>
              <a:rPr lang="en-US" sz="1600" dirty="0">
                <a:solidFill>
                  <a:srgbClr val="A31515"/>
                </a:solidFill>
                <a:latin typeface="Consolas"/>
              </a:rPr>
              <a:t>'value1'</a:t>
            </a:r>
            <a:r>
              <a:rPr lang="en-US" sz="1600" dirty="0">
                <a:solidFill>
                  <a:srgbClr val="000000"/>
                </a:solidFill>
                <a:latin typeface="Consolas"/>
              </a:rPr>
              <a:t>, </a:t>
            </a:r>
            <a:r>
              <a:rPr lang="en-US" sz="1600" dirty="0">
                <a:solidFill>
                  <a:srgbClr val="A31515"/>
                </a:solidFill>
                <a:latin typeface="Consolas"/>
              </a:rPr>
              <a:t>'key2'</a:t>
            </a:r>
            <a:r>
              <a:rPr lang="en-US" sz="1600" dirty="0">
                <a:solidFill>
                  <a:srgbClr val="000000"/>
                </a:solidFill>
                <a:latin typeface="Consolas"/>
              </a:rPr>
              <a:t>:</a:t>
            </a:r>
            <a:r>
              <a:rPr lang="en-US" sz="1600" dirty="0">
                <a:solidFill>
                  <a:srgbClr val="A31515"/>
                </a:solidFill>
                <a:latin typeface="Consolas"/>
              </a:rPr>
              <a:t>'value2'</a:t>
            </a:r>
            <a:r>
              <a:rPr lang="en-US" sz="1600" dirty="0">
                <a:solidFill>
                  <a:srgbClr val="000000"/>
                </a:solidFill>
                <a:latin typeface="Consolas"/>
              </a:rPr>
              <a:t> }</a:t>
            </a:r>
          </a:p>
        </p:txBody>
      </p:sp>
      <p:sp>
        <p:nvSpPr>
          <p:cNvPr id="20" name="Rectangle: Top Corners Rounded 6">
            <a:extLst>
              <a:ext uri="{FF2B5EF4-FFF2-40B4-BE49-F238E27FC236}">
                <a16:creationId xmlns:a16="http://schemas.microsoft.com/office/drawing/2014/main" id="{0336C271-A2A3-9445-9946-5006F0A250F4}"/>
              </a:ext>
            </a:extLst>
          </p:cNvPr>
          <p:cNvSpPr/>
          <p:nvPr/>
        </p:nvSpPr>
        <p:spPr>
          <a:xfrm>
            <a:off x="522642" y="2204496"/>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21" name="Line Callout 1 20"/>
          <p:cNvSpPr/>
          <p:nvPr/>
        </p:nvSpPr>
        <p:spPr>
          <a:xfrm>
            <a:off x="946187" y="3237430"/>
            <a:ext cx="2754544" cy="626533"/>
          </a:xfrm>
          <a:prstGeom prst="borderCallout1">
            <a:avLst>
              <a:gd name="adj1" fmla="val 2941"/>
              <a:gd name="adj2" fmla="val 50044"/>
              <a:gd name="adj3" fmla="val -69174"/>
              <a:gd name="adj4" fmla="val 6142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Key value is </a:t>
            </a:r>
            <a:r>
              <a:rPr lang="en-IN" dirty="0" err="1">
                <a:solidFill>
                  <a:schemeClr val="tx1"/>
                </a:solidFill>
              </a:rPr>
              <a:t>seperated</a:t>
            </a:r>
            <a:r>
              <a:rPr lang="en-IN" dirty="0">
                <a:solidFill>
                  <a:schemeClr val="tx1"/>
                </a:solidFill>
              </a:rPr>
              <a:t> by </a:t>
            </a:r>
            <a:r>
              <a:rPr lang="en-IN" b="1" dirty="0">
                <a:solidFill>
                  <a:srgbClr val="FF0000"/>
                </a:solidFill>
              </a:rPr>
              <a:t>:</a:t>
            </a:r>
            <a:endParaRPr lang="en-US" b="1" i="1" dirty="0">
              <a:solidFill>
                <a:srgbClr val="FF0000"/>
              </a:solidFill>
            </a:endParaRPr>
          </a:p>
        </p:txBody>
      </p:sp>
      <p:sp>
        <p:nvSpPr>
          <p:cNvPr id="22" name="Line Callout 1 21"/>
          <p:cNvSpPr/>
          <p:nvPr/>
        </p:nvSpPr>
        <p:spPr>
          <a:xfrm>
            <a:off x="4077575" y="3237430"/>
            <a:ext cx="3306635" cy="626533"/>
          </a:xfrm>
          <a:prstGeom prst="borderCallout1">
            <a:avLst>
              <a:gd name="adj1" fmla="val 2941"/>
              <a:gd name="adj2" fmla="val 50044"/>
              <a:gd name="adj3" fmla="val -60913"/>
              <a:gd name="adj4" fmla="val -1185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Key value pairs is separated by </a:t>
            </a:r>
            <a:r>
              <a:rPr lang="en-IN" b="1" dirty="0">
                <a:solidFill>
                  <a:srgbClr val="FF0000"/>
                </a:solidFill>
              </a:rPr>
              <a:t>,</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2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2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animBg="1"/>
      <p:bldP spid="5" grpId="0" animBg="1"/>
      <p:bldP spid="6" grpId="0" animBg="1"/>
      <p:bldP spid="7" grpId="0" animBg="1"/>
      <p:bldP spid="7" grpId="1" animBg="1"/>
      <p:bldP spid="19" grpId="0" uiExpand="1" build="p" animBg="1"/>
      <p:bldP spid="20" grpId="0" animBg="1"/>
      <p:bldP spid="21" grpId="0" animBg="1"/>
      <p:bldP spid="21" grpId="1" animBg="1"/>
      <p:bldP spid="22" grpId="0" animBg="1"/>
      <p:bldP spid="22"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methods</a:t>
            </a:r>
          </a:p>
        </p:txBody>
      </p:sp>
      <p:sp>
        <p:nvSpPr>
          <p:cNvPr id="3" name="Content Placeholder 2"/>
          <p:cNvSpPr>
            <a:spLocks noGrp="1"/>
          </p:cNvSpPr>
          <p:nvPr>
            <p:ph idx="1"/>
          </p:nvPr>
        </p:nvSpPr>
        <p:spPr/>
        <p:txBody>
          <a:bodyPr/>
          <a:lstStyle/>
          <a:p>
            <a:r>
              <a:rPr lang="en-US" dirty="0"/>
              <a:t>keys() method will return list of </a:t>
            </a:r>
            <a:r>
              <a:rPr lang="en-US" dirty="0">
                <a:solidFill>
                  <a:srgbClr val="C00000"/>
                </a:solidFill>
              </a:rPr>
              <a:t>all the keys </a:t>
            </a:r>
            <a:r>
              <a:rPr lang="en-US" dirty="0"/>
              <a:t>associated with the Dictionary.</a:t>
            </a:r>
          </a:p>
          <a:p>
            <a:endParaRPr lang="en-US" dirty="0"/>
          </a:p>
          <a:p>
            <a:endParaRPr lang="en-US" dirty="0"/>
          </a:p>
          <a:p>
            <a:pPr>
              <a:buNone/>
            </a:pPr>
            <a:endParaRPr lang="en-US" dirty="0"/>
          </a:p>
          <a:p>
            <a:r>
              <a:rPr lang="en-US" dirty="0"/>
              <a:t>values() method will return list of </a:t>
            </a:r>
            <a:r>
              <a:rPr lang="en-US" dirty="0">
                <a:solidFill>
                  <a:srgbClr val="C00000"/>
                </a:solidFill>
              </a:rPr>
              <a:t>all the values </a:t>
            </a:r>
            <a:r>
              <a:rPr lang="en-US" dirty="0"/>
              <a:t>associated with the Dictionary.</a:t>
            </a:r>
          </a:p>
          <a:p>
            <a:endParaRPr lang="en-US" dirty="0"/>
          </a:p>
          <a:p>
            <a:endParaRPr lang="en-US" dirty="0"/>
          </a:p>
          <a:p>
            <a:pPr>
              <a:buNone/>
            </a:pPr>
            <a:endParaRPr lang="en-US" sz="700" dirty="0"/>
          </a:p>
          <a:p>
            <a:r>
              <a:rPr lang="en-US" dirty="0"/>
              <a:t>items() method will return </a:t>
            </a:r>
            <a:r>
              <a:rPr lang="en-US" dirty="0">
                <a:solidFill>
                  <a:srgbClr val="C00000"/>
                </a:solidFill>
              </a:rPr>
              <a:t>list of </a:t>
            </a:r>
            <a:r>
              <a:rPr lang="en-US" dirty="0" err="1">
                <a:solidFill>
                  <a:srgbClr val="C00000"/>
                </a:solidFill>
              </a:rPr>
              <a:t>tuples</a:t>
            </a:r>
            <a:r>
              <a:rPr lang="en-US" dirty="0">
                <a:solidFill>
                  <a:srgbClr val="C00000"/>
                </a:solidFill>
              </a:rPr>
              <a:t> </a:t>
            </a:r>
            <a:r>
              <a:rPr lang="en-US" dirty="0"/>
              <a:t>for </a:t>
            </a:r>
            <a:r>
              <a:rPr lang="en-US" dirty="0">
                <a:solidFill>
                  <a:srgbClr val="C00000"/>
                </a:solidFill>
              </a:rPr>
              <a:t>each key value pair </a:t>
            </a:r>
            <a:r>
              <a:rPr lang="en-US" dirty="0"/>
              <a:t>associated with the Dictionary.</a:t>
            </a:r>
          </a:p>
          <a:p>
            <a:endParaRPr lang="en-US" dirty="0"/>
          </a:p>
          <a:p>
            <a:endParaRPr lang="en-US" dirty="0"/>
          </a:p>
          <a:p>
            <a:endParaRPr lang="en-US" dirty="0"/>
          </a:p>
          <a:p>
            <a:pPr>
              <a:buNone/>
            </a:pPr>
            <a:endParaRPr lang="en-US" dirty="0"/>
          </a:p>
        </p:txBody>
      </p:sp>
      <p:sp>
        <p:nvSpPr>
          <p:cNvPr id="12" name="Rectangle 11">
            <a:extLst>
              <a:ext uri="{FF2B5EF4-FFF2-40B4-BE49-F238E27FC236}">
                <a16:creationId xmlns:a16="http://schemas.microsoft.com/office/drawing/2014/main" id="{D456EBDA-49A4-A843-A786-6989C63A54AA}"/>
              </a:ext>
            </a:extLst>
          </p:cNvPr>
          <p:cNvSpPr/>
          <p:nvPr/>
        </p:nvSpPr>
        <p:spPr>
          <a:xfrm>
            <a:off x="1022635" y="1641324"/>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my_dict.keys</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id="{35F9F4A0-4592-C04D-B2D0-0BF66A3BFA20}"/>
              </a:ext>
            </a:extLst>
          </p:cNvPr>
          <p:cNvSpPr/>
          <p:nvPr/>
        </p:nvSpPr>
        <p:spPr>
          <a:xfrm>
            <a:off x="522642" y="1641324"/>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4" name="Rectangle: Top Corners Rounded 6">
            <a:extLst>
              <a:ext uri="{FF2B5EF4-FFF2-40B4-BE49-F238E27FC236}">
                <a16:creationId xmlns:a16="http://schemas.microsoft.com/office/drawing/2014/main"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keydemo.py</a:t>
            </a:r>
          </a:p>
        </p:txBody>
      </p:sp>
      <p:sp>
        <p:nvSpPr>
          <p:cNvPr id="21" name="Rectangle 20">
            <a:extLst>
              <a:ext uri="{FF2B5EF4-FFF2-40B4-BE49-F238E27FC236}">
                <a16:creationId xmlns:a16="http://schemas.microsoft.com/office/drawing/2014/main" id="{D456EBDA-49A4-A843-A786-6989C63A54AA}"/>
              </a:ext>
            </a:extLst>
          </p:cNvPr>
          <p:cNvSpPr/>
          <p:nvPr/>
        </p:nvSpPr>
        <p:spPr>
          <a:xfrm>
            <a:off x="1022635" y="3436257"/>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my_dict.values</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id="{35F9F4A0-4592-C04D-B2D0-0BF66A3BFA20}"/>
              </a:ext>
            </a:extLst>
          </p:cNvPr>
          <p:cNvSpPr/>
          <p:nvPr/>
        </p:nvSpPr>
        <p:spPr>
          <a:xfrm>
            <a:off x="522642" y="3436257"/>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29" name="Rectangle: Top Corners Rounded 6">
            <a:extLst>
              <a:ext uri="{FF2B5EF4-FFF2-40B4-BE49-F238E27FC236}">
                <a16:creationId xmlns:a16="http://schemas.microsoft.com/office/drawing/2014/main"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valuedemo.py</a:t>
            </a:r>
          </a:p>
        </p:txBody>
      </p:sp>
      <p:sp>
        <p:nvSpPr>
          <p:cNvPr id="30" name="Line Callout 1 29"/>
          <p:cNvSpPr/>
          <p:nvPr/>
        </p:nvSpPr>
        <p:spPr>
          <a:xfrm>
            <a:off x="5980499" y="3737107"/>
            <a:ext cx="5220900" cy="428493"/>
          </a:xfrm>
          <a:prstGeom prst="borderCallout1">
            <a:avLst>
              <a:gd name="adj1" fmla="val 53885"/>
              <a:gd name="adj2" fmla="val -612"/>
              <a:gd name="adj3" fmla="val 33499"/>
              <a:gd name="adj4" fmla="val -42903"/>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a:t>
            </a:r>
            <a:r>
              <a:rPr lang="en-IN" i="1" dirty="0" err="1">
                <a:solidFill>
                  <a:schemeClr val="tx1"/>
                </a:solidFill>
              </a:rPr>
              <a:t>rajkot</a:t>
            </a:r>
            <a:r>
              <a:rPr lang="en-IN" i="1" dirty="0">
                <a:solidFill>
                  <a:schemeClr val="tx1"/>
                </a:solidFill>
              </a:rPr>
              <a:t>', 'engineering']</a:t>
            </a:r>
            <a:endParaRPr lang="en-US" b="1" i="1" dirty="0">
              <a:solidFill>
                <a:srgbClr val="FF0000"/>
              </a:solidFill>
            </a:endParaRPr>
          </a:p>
        </p:txBody>
      </p:sp>
      <p:sp>
        <p:nvSpPr>
          <p:cNvPr id="31" name="Rectangle 30">
            <a:extLst>
              <a:ext uri="{FF2B5EF4-FFF2-40B4-BE49-F238E27FC236}">
                <a16:creationId xmlns:a16="http://schemas.microsoft.com/office/drawing/2014/main" id="{D456EBDA-49A4-A843-A786-6989C63A54AA}"/>
              </a:ext>
            </a:extLst>
          </p:cNvPr>
          <p:cNvSpPr/>
          <p:nvPr/>
        </p:nvSpPr>
        <p:spPr>
          <a:xfrm>
            <a:off x="1039568" y="4993805"/>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my_dict.items</a:t>
            </a:r>
            <a:r>
              <a:rPr lang="en-US" sz="1600" dirty="0">
                <a:solidFill>
                  <a:srgbClr val="000000"/>
                </a:solidFill>
                <a:latin typeface="Consolas"/>
              </a:rPr>
              <a:t>())</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id="{35F9F4A0-4592-C04D-B2D0-0BF66A3BFA20}"/>
              </a:ext>
            </a:extLst>
          </p:cNvPr>
          <p:cNvSpPr/>
          <p:nvPr/>
        </p:nvSpPr>
        <p:spPr>
          <a:xfrm>
            <a:off x="539575" y="4993805"/>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33" name="Rectangle: Top Corners Rounded 6">
            <a:extLst>
              <a:ext uri="{FF2B5EF4-FFF2-40B4-BE49-F238E27FC236}">
                <a16:creationId xmlns:a16="http://schemas.microsoft.com/office/drawing/2014/main"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itemsdemo.py</a:t>
            </a:r>
          </a:p>
        </p:txBody>
      </p:sp>
      <p:sp>
        <p:nvSpPr>
          <p:cNvPr id="34" name="Line Callout 1 33"/>
          <p:cNvSpPr/>
          <p:nvPr/>
        </p:nvSpPr>
        <p:spPr>
          <a:xfrm>
            <a:off x="5997432" y="5294655"/>
            <a:ext cx="4914983" cy="709330"/>
          </a:xfrm>
          <a:prstGeom prst="borderCallout1">
            <a:avLst>
              <a:gd name="adj1" fmla="val 53885"/>
              <a:gd name="adj2" fmla="val -612"/>
              <a:gd name="adj3" fmla="val 18739"/>
              <a:gd name="adj4" fmla="val -4811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a:t>
            </a:r>
            <a:r>
              <a:rPr lang="en-IN" i="1" dirty="0" err="1">
                <a:solidFill>
                  <a:schemeClr val="tx1"/>
                </a:solidFill>
              </a:rPr>
              <a:t>darshan</a:t>
            </a:r>
            <a:r>
              <a:rPr lang="en-IN" i="1" dirty="0">
                <a:solidFill>
                  <a:schemeClr val="tx1"/>
                </a:solidFill>
              </a:rPr>
              <a:t>'), ('city', '</a:t>
            </a:r>
            <a:r>
              <a:rPr lang="en-IN" i="1" dirty="0" err="1">
                <a:solidFill>
                  <a:schemeClr val="tx1"/>
                </a:solidFill>
              </a:rPr>
              <a:t>rajkot</a:t>
            </a:r>
            <a:r>
              <a:rPr lang="en-IN" i="1" dirty="0">
                <a:solidFill>
                  <a:schemeClr val="tx1"/>
                </a:solidFill>
              </a:rPr>
              <a:t>'), ('type', 'engineering')]</a:t>
            </a:r>
            <a:endParaRPr lang="en-US" b="1" i="1" dirty="0">
              <a:solidFill>
                <a:srgbClr val="FF0000"/>
              </a:solidFill>
            </a:endParaRPr>
          </a:p>
        </p:txBody>
      </p:sp>
      <p:sp>
        <p:nvSpPr>
          <p:cNvPr id="16" name="Line Callout 1 15"/>
          <p:cNvSpPr/>
          <p:nvPr/>
        </p:nvSpPr>
        <p:spPr>
          <a:xfrm>
            <a:off x="5980499" y="2114701"/>
            <a:ext cx="5220900" cy="428493"/>
          </a:xfrm>
          <a:prstGeom prst="borderCallout1">
            <a:avLst>
              <a:gd name="adj1" fmla="val 53885"/>
              <a:gd name="adj2" fmla="val -612"/>
              <a:gd name="adj3" fmla="val -15712"/>
              <a:gd name="adj4" fmla="val -4720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'city', 'type']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bg/>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1" nodeType="clickEffect">
                                  <p:stCondLst>
                                    <p:cond delay="0"/>
                                  </p:stCondLst>
                                  <p:childTnLst>
                                    <p:set>
                                      <p:cBhvr>
                                        <p:cTn id="62" dur="1" fill="hold">
                                          <p:stCondLst>
                                            <p:cond delay="0"/>
                                          </p:stCondLst>
                                        </p:cTn>
                                        <p:tgtEl>
                                          <p:spTgt spid="30"/>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1">
                                            <p:bg/>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4"/>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uiExpand="1" build="p" animBg="1"/>
      <p:bldP spid="13" grpId="0" animBg="1"/>
      <p:bldP spid="14" grpId="0"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6" grpId="0" animBg="1"/>
      <p:bldP spid="16"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81C05-4355-BD48-B6E5-6584D5415DDE}"/>
              </a:ext>
            </a:extLst>
          </p:cNvPr>
          <p:cNvSpPr>
            <a:spLocks noGrp="1"/>
          </p:cNvSpPr>
          <p:nvPr>
            <p:ph type="title"/>
          </p:nvPr>
        </p:nvSpPr>
        <p:spPr/>
        <p:txBody>
          <a:bodyPr>
            <a:normAutofit/>
          </a:bodyPr>
          <a:lstStyle/>
          <a:p>
            <a:r>
              <a:rPr lang="en-IN" dirty="0"/>
              <a:t>List vs. tuple vs. set vs. dictionary</a:t>
            </a:r>
            <a:endParaRPr lang="en-US" dirty="0"/>
          </a:p>
        </p:txBody>
      </p:sp>
      <p:graphicFrame>
        <p:nvGraphicFramePr>
          <p:cNvPr id="4" name="Content Placeholder 4">
            <a:extLst>
              <a:ext uri="{FF2B5EF4-FFF2-40B4-BE49-F238E27FC236}">
                <a16:creationId xmlns:a16="http://schemas.microsoft.com/office/drawing/2014/main" id="{27CA0CF7-2347-074D-ADAE-8BED1D18B0CB}"/>
              </a:ext>
            </a:extLst>
          </p:cNvPr>
          <p:cNvGraphicFramePr>
            <a:graphicFrameLocks/>
          </p:cNvGraphicFramePr>
          <p:nvPr/>
        </p:nvGraphicFramePr>
        <p:xfrm>
          <a:off x="266658" y="979973"/>
          <a:ext cx="11413357" cy="4130040"/>
        </p:xfrm>
        <a:graphic>
          <a:graphicData uri="http://schemas.openxmlformats.org/drawingml/2006/table">
            <a:tbl>
              <a:tblPr firstRow="1" bandRow="1">
                <a:tableStyleId>{8EC20E35-A176-4012-BC5E-935CFFF8708E}</a:tableStyleId>
              </a:tblPr>
              <a:tblGrid>
                <a:gridCol w="2565753">
                  <a:extLst>
                    <a:ext uri="{9D8B030D-6E8A-4147-A177-3AD203B41FA5}">
                      <a16:colId xmlns:a16="http://schemas.microsoft.com/office/drawing/2014/main" val="20000"/>
                    </a:ext>
                  </a:extLst>
                </a:gridCol>
                <a:gridCol w="2966224">
                  <a:extLst>
                    <a:ext uri="{9D8B030D-6E8A-4147-A177-3AD203B41FA5}">
                      <a16:colId xmlns:a16="http://schemas.microsoft.com/office/drawing/2014/main" val="20001"/>
                    </a:ext>
                  </a:extLst>
                </a:gridCol>
                <a:gridCol w="2754351">
                  <a:extLst>
                    <a:ext uri="{9D8B030D-6E8A-4147-A177-3AD203B41FA5}">
                      <a16:colId xmlns:a16="http://schemas.microsoft.com/office/drawing/2014/main" val="20002"/>
                    </a:ext>
                  </a:extLst>
                </a:gridCol>
                <a:gridCol w="3127029">
                  <a:extLst>
                    <a:ext uri="{9D8B030D-6E8A-4147-A177-3AD203B41FA5}">
                      <a16:colId xmlns:a16="http://schemas.microsoft.com/office/drawing/2014/main" val="791242199"/>
                    </a:ext>
                  </a:extLst>
                </a:gridCol>
              </a:tblGrid>
              <a:tr h="411480">
                <a:tc>
                  <a:txBody>
                    <a:bodyPr/>
                    <a:lstStyle/>
                    <a:p>
                      <a:pPr algn="ctr"/>
                      <a:r>
                        <a:rPr lang="en-US" b="1" dirty="0">
                          <a:solidFill>
                            <a:schemeClr val="tx1"/>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Tuple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Sets</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tx1"/>
                          </a:solidFill>
                          <a:latin typeface="+mn-lt"/>
                          <a:ea typeface="+mn-ea"/>
                          <a:cs typeface="+mn-cs"/>
                        </a:rPr>
                        <a:t>Dictionaries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val="10001"/>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1"/>
                          </a:solidFill>
                        </a:rPr>
                        <a:t>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Unordered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Unordered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immutable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Square braces.[]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Parenthesis ()</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Curly brackets {}</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Curly brackets {key : value}</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4"/>
                  </a:ext>
                </a:extLst>
              </a:tr>
              <a:tr h="411480">
                <a:tc>
                  <a:txBody>
                    <a:bodyPr/>
                    <a:lstStyle/>
                    <a:p>
                      <a:pPr algn="ctr"/>
                      <a:r>
                        <a:rPr lang="en-US" sz="1900" dirty="0"/>
                        <a:t>Duplicate elements allowed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Duplicate elements allowed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No Duplicate elements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No Duplicate key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6"/>
                  </a:ext>
                </a:extLst>
              </a:tr>
              <a:tr h="411480">
                <a:tc>
                  <a:txBody>
                    <a:bodyPr/>
                    <a:lstStyle/>
                    <a:p>
                      <a:pPr algn="ctr"/>
                      <a:r>
                        <a:rPr lang="en-US" sz="1900" dirty="0"/>
                        <a:t>append()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b="0" i="0" u="none" strike="noStrike" kern="1200" dirty="0">
                          <a:solidFill>
                            <a:schemeClr val="dk1"/>
                          </a:solidFill>
                          <a:effectLst/>
                          <a:latin typeface="+mn-lt"/>
                          <a:ea typeface="+mn-ea"/>
                          <a:cs typeface="+mn-cs"/>
                        </a:rPr>
                        <a:t>Element cannot be added</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add()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1"/>
                          </a:solidFill>
                        </a:rPr>
                        <a:t>update()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656884803"/>
                  </a:ext>
                </a:extLst>
              </a:tr>
              <a:tr h="411480">
                <a:tc>
                  <a:txBody>
                    <a:bodyPr/>
                    <a:lstStyle/>
                    <a:p>
                      <a:pPr algn="ctr"/>
                      <a:r>
                        <a:rPr lang="en-US" sz="1900" dirty="0"/>
                        <a:t>We can create a list using the list()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tuple using the tuple()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set using the set()function.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dictionary using the </a:t>
                      </a:r>
                      <a:r>
                        <a:rPr lang="en-US" sz="2000" dirty="0" err="1">
                          <a:solidFill>
                            <a:schemeClr val="tx1"/>
                          </a:solidFill>
                        </a:rPr>
                        <a:t>dict</a:t>
                      </a:r>
                      <a:r>
                        <a:rPr lang="en-US" sz="2000" dirty="0">
                          <a:solidFill>
                            <a:schemeClr val="tx1"/>
                          </a:solidFill>
                        </a:rPr>
                        <a:t>()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6872696"/>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b="0" kern="1200" dirty="0" err="1">
                          <a:solidFill>
                            <a:schemeClr val="dk1"/>
                          </a:solidFill>
                          <a:effectLst/>
                          <a:latin typeface="+mn-lt"/>
                          <a:ea typeface="+mn-ea"/>
                          <a:cs typeface="+mn-cs"/>
                        </a:rPr>
                        <a:t>my_list</a:t>
                      </a:r>
                      <a:r>
                        <a:rPr lang="en-IN" sz="1800" b="0" kern="1200" dirty="0">
                          <a:solidFill>
                            <a:schemeClr val="dk1"/>
                          </a:solidFill>
                          <a:effectLst/>
                          <a:latin typeface="+mn-lt"/>
                          <a:ea typeface="+mn-ea"/>
                          <a:cs typeface="+mn-cs"/>
                        </a:rPr>
                        <a:t> = [5,6,7,8]</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my_tuple</a:t>
                      </a:r>
                      <a:r>
                        <a:rPr lang="en-US" sz="2000" dirty="0">
                          <a:solidFill>
                            <a:schemeClr val="tx1"/>
                          </a:solidFill>
                        </a:rPr>
                        <a:t> = (5,6,7,8)</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my_sets</a:t>
                      </a:r>
                      <a:r>
                        <a:rPr lang="en-US" sz="2000" dirty="0">
                          <a:solidFill>
                            <a:schemeClr val="tx1"/>
                          </a:solidFill>
                        </a:rPr>
                        <a:t> = {3,4,5,6}</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my_dictionaries</a:t>
                      </a:r>
                      <a:r>
                        <a:rPr lang="en-US" sz="2000" dirty="0">
                          <a:solidFill>
                            <a:schemeClr val="tx1"/>
                          </a:solidFill>
                        </a:rPr>
                        <a:t> = {"name" : "XYZ", "</a:t>
                      </a:r>
                      <a:r>
                        <a:rPr lang="en-US" sz="2000" dirty="0" err="1">
                          <a:solidFill>
                            <a:schemeClr val="tx1"/>
                          </a:solidFill>
                        </a:rPr>
                        <a:t>rollno</a:t>
                      </a:r>
                      <a:r>
                        <a:rPr lang="en-US" sz="2000" dirty="0">
                          <a:solidFill>
                            <a:schemeClr val="tx1"/>
                          </a:solidFill>
                        </a:rPr>
                        <a:t>." : "101"}</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446552788"/>
                  </a:ext>
                </a:extLst>
              </a:tr>
            </a:tbl>
          </a:graphicData>
        </a:graphic>
      </p:graphicFrame>
    </p:spTree>
    <p:extLst>
      <p:ext uri="{BB962C8B-B14F-4D97-AF65-F5344CB8AC3E}">
        <p14:creationId xmlns:p14="http://schemas.microsoft.com/office/powerpoint/2010/main" val="3764615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87903-D47C-B749-A7BE-4A2268DFF201}"/>
              </a:ext>
            </a:extLst>
          </p:cNvPr>
          <p:cNvSpPr>
            <a:spLocks noGrp="1"/>
          </p:cNvSpPr>
          <p:nvPr>
            <p:ph type="title"/>
          </p:nvPr>
        </p:nvSpPr>
        <p:spPr/>
        <p:txBody>
          <a:bodyPr>
            <a:normAutofit/>
          </a:bodyPr>
          <a:lstStyle/>
          <a:p>
            <a:r>
              <a:rPr lang="en-US" dirty="0"/>
              <a:t>List Comprehension</a:t>
            </a:r>
          </a:p>
        </p:txBody>
      </p:sp>
      <p:sp>
        <p:nvSpPr>
          <p:cNvPr id="3" name="Content Placeholder 2">
            <a:extLst>
              <a:ext uri="{FF2B5EF4-FFF2-40B4-BE49-F238E27FC236}">
                <a16:creationId xmlns:a16="http://schemas.microsoft.com/office/drawing/2014/main" id="{4F6FCF50-7584-A14C-B2F1-0E0B509DFE71}"/>
              </a:ext>
            </a:extLst>
          </p:cNvPr>
          <p:cNvSpPr>
            <a:spLocks noGrp="1"/>
          </p:cNvSpPr>
          <p:nvPr>
            <p:ph idx="1"/>
          </p:nvPr>
        </p:nvSpPr>
        <p:spPr/>
        <p:txBody>
          <a:bodyPr/>
          <a:lstStyle/>
          <a:p>
            <a:r>
              <a:rPr lang="en-US" dirty="0"/>
              <a:t>List comprehensions offer a way to </a:t>
            </a:r>
            <a:r>
              <a:rPr lang="en-US" dirty="0">
                <a:solidFill>
                  <a:srgbClr val="C00000"/>
                </a:solidFill>
              </a:rPr>
              <a:t>create</a:t>
            </a:r>
            <a:r>
              <a:rPr lang="en-US" dirty="0"/>
              <a:t> </a:t>
            </a:r>
            <a:r>
              <a:rPr lang="en-US" dirty="0">
                <a:solidFill>
                  <a:srgbClr val="C00000"/>
                </a:solidFill>
              </a:rPr>
              <a:t>lists</a:t>
            </a:r>
            <a:r>
              <a:rPr lang="en-US" dirty="0"/>
              <a:t> based on </a:t>
            </a:r>
            <a:r>
              <a:rPr lang="en-US" dirty="0">
                <a:solidFill>
                  <a:srgbClr val="C00000"/>
                </a:solidFill>
              </a:rPr>
              <a:t>existing </a:t>
            </a:r>
            <a:r>
              <a:rPr lang="en-US" dirty="0" err="1">
                <a:solidFill>
                  <a:srgbClr val="C00000"/>
                </a:solidFill>
              </a:rPr>
              <a:t>iterable</a:t>
            </a:r>
            <a:r>
              <a:rPr lang="en-US" dirty="0"/>
              <a:t>. When using list comprehensions, lists can be </a:t>
            </a:r>
            <a:r>
              <a:rPr lang="en-US" dirty="0">
                <a:solidFill>
                  <a:srgbClr val="C00000"/>
                </a:solidFill>
              </a:rPr>
              <a:t>built</a:t>
            </a:r>
            <a:r>
              <a:rPr lang="en-US" dirty="0"/>
              <a:t> by using any </a:t>
            </a:r>
            <a:r>
              <a:rPr lang="en-US" dirty="0" err="1">
                <a:solidFill>
                  <a:srgbClr val="C00000"/>
                </a:solidFill>
              </a:rPr>
              <a:t>iterable</a:t>
            </a:r>
            <a:r>
              <a:rPr lang="en-US" dirty="0"/>
              <a:t>, including </a:t>
            </a:r>
            <a:r>
              <a:rPr lang="en-US" dirty="0">
                <a:solidFill>
                  <a:srgbClr val="C00000"/>
                </a:solidFill>
              </a:rPr>
              <a:t>strings</a:t>
            </a:r>
            <a:r>
              <a:rPr lang="en-US" dirty="0"/>
              <a:t>, </a:t>
            </a:r>
            <a:r>
              <a:rPr lang="en-US" dirty="0">
                <a:solidFill>
                  <a:srgbClr val="C00000"/>
                </a:solidFill>
              </a:rPr>
              <a:t>list</a:t>
            </a:r>
            <a:r>
              <a:rPr lang="en-US" dirty="0"/>
              <a:t>, </a:t>
            </a:r>
            <a:r>
              <a:rPr lang="en-US" dirty="0">
                <a:solidFill>
                  <a:srgbClr val="C00000"/>
                </a:solidFill>
              </a:rPr>
              <a:t>tuples</a:t>
            </a:r>
            <a:r>
              <a:rPr lang="en-US" dirty="0"/>
              <a:t>.</a:t>
            </a:r>
            <a:endParaRPr lang="en-IN" dirty="0"/>
          </a:p>
          <a:p>
            <a:r>
              <a:rPr lang="en-US" dirty="0"/>
              <a:t>For example, if we want to create a list of characters from the string, we can use for loop like below example,</a:t>
            </a:r>
            <a:endParaRPr lang="en-IN" dirty="0"/>
          </a:p>
          <a:p>
            <a:endParaRPr lang="en-US" dirty="0"/>
          </a:p>
        </p:txBody>
      </p:sp>
      <p:sp>
        <p:nvSpPr>
          <p:cNvPr id="4" name="Rectangle 3">
            <a:extLst>
              <a:ext uri="{FF2B5EF4-FFF2-40B4-BE49-F238E27FC236}">
                <a16:creationId xmlns:a16="http://schemas.microsoft.com/office/drawing/2014/main" id="{1E2181BE-ED75-C34E-9799-2E45E5B93E34}"/>
              </a:ext>
            </a:extLst>
          </p:cNvPr>
          <p:cNvSpPr/>
          <p:nvPr/>
        </p:nvSpPr>
        <p:spPr>
          <a:xfrm>
            <a:off x="966879" y="3013501"/>
            <a:ext cx="2980653" cy="1323439"/>
          </a:xfrm>
          <a:prstGeom prst="rect">
            <a:avLst/>
          </a:prstGeom>
          <a:solidFill>
            <a:schemeClr val="bg1">
              <a:lumMod val="95000"/>
            </a:schemeClr>
          </a:solidFill>
          <a:ln>
            <a:noFill/>
          </a:ln>
        </p:spPr>
        <p:txBody>
          <a:bodyPr wrap="square">
            <a:spAutoFit/>
          </a:bodyPr>
          <a:lstStyle/>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mystr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BA2121"/>
                </a:solidFill>
                <a:latin typeface="Consolas" panose="020B0609020204030204" pitchFamily="49" charset="0"/>
                <a:ea typeface="Times New Roman" panose="02020603050405020304" pitchFamily="18" charset="0"/>
                <a:cs typeface="Consolas" panose="020B0609020204030204" pitchFamily="49" charset="0"/>
              </a:rPr>
              <a:t>'darshan'</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b="1" dirty="0">
                <a:solidFill>
                  <a:srgbClr val="008000"/>
                </a:solidFill>
                <a:latin typeface="Consolas" panose="020B0609020204030204" pitchFamily="49" charset="0"/>
                <a:ea typeface="Times New Roman" panose="02020603050405020304" pitchFamily="18" charset="0"/>
                <a:cs typeface="Consolas" panose="020B0609020204030204" pitchFamily="49" charset="0"/>
              </a:rPr>
              <a:t>for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c </a:t>
            </a:r>
            <a:r>
              <a:rPr lang="en-US" sz="1600" b="1" dirty="0">
                <a:solidFill>
                  <a:srgbClr val="AA22FF"/>
                </a:solidFill>
                <a:latin typeface="Consolas" panose="020B0609020204030204" pitchFamily="49" charset="0"/>
                <a:ea typeface="Times New Roman" panose="02020603050405020304" pitchFamily="18" charset="0"/>
                <a:cs typeface="Consolas" panose="020B0609020204030204" pitchFamily="49" charset="0"/>
              </a:rPr>
              <a:t>in</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mystr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err="1">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append</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(c)</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008000"/>
                </a:solidFill>
                <a:latin typeface="Consolas" panose="020B0609020204030204" pitchFamily="49" charset="0"/>
                <a:ea typeface="Times New Roman" panose="02020603050405020304" pitchFamily="18" charset="0"/>
                <a:cs typeface="Consolas" panose="020B0609020204030204" pitchFamily="49" charset="0"/>
              </a:rPr>
              <a:t>print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endParaRPr lang="en-IN" sz="1600" dirty="0">
              <a:latin typeface="Consolas" panose="020B0609020204030204" pitchFamily="49" charset="0"/>
              <a:ea typeface="Calibri" panose="020F0502020204030204" pitchFamily="34" charset="0"/>
              <a:cs typeface="Consolas" panose="020B0609020204030204" pitchFamily="49" charset="0"/>
            </a:endParaRPr>
          </a:p>
        </p:txBody>
      </p:sp>
      <p:sp>
        <p:nvSpPr>
          <p:cNvPr id="5" name="Rectangle 4">
            <a:extLst>
              <a:ext uri="{FF2B5EF4-FFF2-40B4-BE49-F238E27FC236}">
                <a16:creationId xmlns:a16="http://schemas.microsoft.com/office/drawing/2014/main" id="{DC46F95E-42B4-2043-9507-D41CADC01B4C}"/>
              </a:ext>
            </a:extLst>
          </p:cNvPr>
          <p:cNvSpPr/>
          <p:nvPr/>
        </p:nvSpPr>
        <p:spPr>
          <a:xfrm>
            <a:off x="466886" y="301350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id="{88B08C7D-DD38-0E4B-8283-41F68EEE15C6}"/>
              </a:ext>
            </a:extLst>
          </p:cNvPr>
          <p:cNvSpPr/>
          <p:nvPr/>
        </p:nvSpPr>
        <p:spPr>
          <a:xfrm>
            <a:off x="466886" y="268431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ForLoop.py</a:t>
            </a:r>
            <a:endParaRPr lang="en-US" sz="1600" dirty="0">
              <a:solidFill>
                <a:schemeClr val="bg1"/>
              </a:solidFill>
            </a:endParaRPr>
          </a:p>
        </p:txBody>
      </p:sp>
      <p:sp>
        <p:nvSpPr>
          <p:cNvPr id="7" name="Rectangle 6">
            <a:extLst>
              <a:ext uri="{FF2B5EF4-FFF2-40B4-BE49-F238E27FC236}">
                <a16:creationId xmlns:a16="http://schemas.microsoft.com/office/drawing/2014/main" id="{2BC0E1D2-AF07-A844-AC8D-82D457F47448}"/>
              </a:ext>
            </a:extLst>
          </p:cNvPr>
          <p:cNvSpPr/>
          <p:nvPr/>
        </p:nvSpPr>
        <p:spPr>
          <a:xfrm>
            <a:off x="466886" y="4806816"/>
            <a:ext cx="4106926"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['d', 'a', 'r', 's', 'h', 'a', 'n']</a:t>
            </a:r>
          </a:p>
        </p:txBody>
      </p:sp>
      <p:sp>
        <p:nvSpPr>
          <p:cNvPr id="9" name="Rectangle: Top Corners Rounded 6">
            <a:extLst>
              <a:ext uri="{FF2B5EF4-FFF2-40B4-BE49-F238E27FC236}">
                <a16:creationId xmlns:a16="http://schemas.microsoft.com/office/drawing/2014/main" id="{E7496F0F-88D7-F04D-9BE8-F8E170CA079C}"/>
              </a:ext>
            </a:extLst>
          </p:cNvPr>
          <p:cNvSpPr/>
          <p:nvPr/>
        </p:nvSpPr>
        <p:spPr>
          <a:xfrm>
            <a:off x="466886" y="450519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3" name="Rectangle 12">
            <a:extLst>
              <a:ext uri="{FF2B5EF4-FFF2-40B4-BE49-F238E27FC236}">
                <a16:creationId xmlns:a16="http://schemas.microsoft.com/office/drawing/2014/main" id="{EB22F795-2948-AE4B-AC36-AC4520601224}"/>
              </a:ext>
            </a:extLst>
          </p:cNvPr>
          <p:cNvSpPr/>
          <p:nvPr/>
        </p:nvSpPr>
        <p:spPr>
          <a:xfrm>
            <a:off x="5096107" y="2550271"/>
            <a:ext cx="6289288" cy="830997"/>
          </a:xfrm>
          <a:prstGeom prst="rect">
            <a:avLst/>
          </a:prstGeom>
          <a:solidFill>
            <a:schemeClr val="bg1">
              <a:lumMod val="95000"/>
            </a:schemeClr>
          </a:solidFill>
          <a:ln>
            <a:noFill/>
          </a:ln>
        </p:spPr>
        <p:txBody>
          <a:bodyPr wrap="square">
            <a:spAutoFit/>
          </a:bodyPr>
          <a:lstStyle/>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expression for item in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iterable</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OR</a:t>
            </a: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expression for item in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iterable</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if condition ]</a:t>
            </a:r>
          </a:p>
        </p:txBody>
      </p:sp>
      <p:sp>
        <p:nvSpPr>
          <p:cNvPr id="15" name="Rectangle: Top Corners Rounded 6">
            <a:extLst>
              <a:ext uri="{FF2B5EF4-FFF2-40B4-BE49-F238E27FC236}">
                <a16:creationId xmlns:a16="http://schemas.microsoft.com/office/drawing/2014/main" id="{C3AA2CF3-FE0A-394A-BCCC-7040519F1EFA}"/>
              </a:ext>
            </a:extLst>
          </p:cNvPr>
          <p:cNvSpPr/>
          <p:nvPr/>
        </p:nvSpPr>
        <p:spPr>
          <a:xfrm>
            <a:off x="5096107" y="223758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16" name="Rectangle 15">
            <a:extLst>
              <a:ext uri="{FF2B5EF4-FFF2-40B4-BE49-F238E27FC236}">
                <a16:creationId xmlns:a16="http://schemas.microsoft.com/office/drawing/2014/main" id="{A75B3260-559D-1940-B76B-E4510377D6F8}"/>
              </a:ext>
            </a:extLst>
          </p:cNvPr>
          <p:cNvSpPr/>
          <p:nvPr/>
        </p:nvSpPr>
        <p:spPr>
          <a:xfrm>
            <a:off x="5573798" y="4023141"/>
            <a:ext cx="4106926" cy="641651"/>
          </a:xfrm>
          <a:prstGeom prst="rect">
            <a:avLst/>
          </a:prstGeom>
          <a:solidFill>
            <a:schemeClr val="bg1">
              <a:lumMod val="95000"/>
            </a:schemeClr>
          </a:solidFill>
          <a:ln>
            <a:noFill/>
          </a:ln>
        </p:spPr>
        <p:txBody>
          <a:bodyPr wrap="square">
            <a:spAutoFit/>
          </a:bodyPr>
          <a:lstStyle/>
          <a:p>
            <a:pPr latinLnBrk="1">
              <a:lnSpc>
                <a:spcPct val="11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[c </a:t>
            </a:r>
            <a:r>
              <a:rPr 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c </a:t>
            </a:r>
            <a:r>
              <a:rPr 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z="1600" dirty="0">
                <a:solidFill>
                  <a:srgbClr val="BA2121"/>
                </a:solidFill>
                <a:latin typeface="Consolas" panose="020B0609020204030204" pitchFamily="49" charset="0"/>
                <a:ea typeface="Times New Roman" panose="02020603050405020304" pitchFamily="18" charset="0"/>
                <a:cs typeface="Courier New" panose="02070309020205020404" pitchFamily="49" charset="0"/>
              </a:rPr>
              <a:t>'darshan'</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IN" sz="1600" dirty="0">
              <a:latin typeface="LM Roman 12"/>
              <a:ea typeface="Calibri" panose="020F0502020204030204" pitchFamily="34" charset="0"/>
              <a:cs typeface="Times New Roman" panose="02020603050405020304" pitchFamily="18" charset="0"/>
            </a:endParaRPr>
          </a:p>
          <a:p>
            <a:pPr latinLnBrk="1">
              <a:lnSpc>
                <a:spcPct val="11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IN" sz="1600" dirty="0">
              <a:latin typeface="LM Roman 12"/>
              <a:ea typeface="Calibri" panose="020F0502020204030204" pitchFamily="34" charset="0"/>
              <a:cs typeface="Times New Roman" panose="02020603050405020304" pitchFamily="18" charset="0"/>
            </a:endParaRPr>
          </a:p>
        </p:txBody>
      </p:sp>
      <p:sp>
        <p:nvSpPr>
          <p:cNvPr id="17" name="Rectangle 16">
            <a:extLst>
              <a:ext uri="{FF2B5EF4-FFF2-40B4-BE49-F238E27FC236}">
                <a16:creationId xmlns:a16="http://schemas.microsoft.com/office/drawing/2014/main" id="{682BEDAC-D54A-BA48-A24F-EF875CB014C5}"/>
              </a:ext>
            </a:extLst>
          </p:cNvPr>
          <p:cNvSpPr/>
          <p:nvPr/>
        </p:nvSpPr>
        <p:spPr>
          <a:xfrm>
            <a:off x="5073805" y="4023141"/>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8" name="Rectangle: Top Corners Rounded 6">
            <a:extLst>
              <a:ext uri="{FF2B5EF4-FFF2-40B4-BE49-F238E27FC236}">
                <a16:creationId xmlns:a16="http://schemas.microsoft.com/office/drawing/2014/main" id="{AE35BFE9-3C3E-B44B-B12D-6E25A1881ECD}"/>
              </a:ext>
            </a:extLst>
          </p:cNvPr>
          <p:cNvSpPr/>
          <p:nvPr/>
        </p:nvSpPr>
        <p:spPr>
          <a:xfrm>
            <a:off x="5073805" y="369395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Example1.py</a:t>
            </a:r>
          </a:p>
        </p:txBody>
      </p:sp>
    </p:spTree>
    <p:extLst>
      <p:ext uri="{BB962C8B-B14F-4D97-AF65-F5344CB8AC3E}">
        <p14:creationId xmlns:p14="http://schemas.microsoft.com/office/powerpoint/2010/main" val="224345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
                                            <p:bg/>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6">
                                            <p:bg/>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uiExpand="1" build="p" animBg="1"/>
      <p:bldP spid="9" grpId="0" animBg="1"/>
      <p:bldP spid="13" grpId="0" build="p" animBg="1"/>
      <p:bldP spid="15" grpId="0" animBg="1"/>
      <p:bldP spid="16" grpId="0" build="p" animBg="1"/>
      <p:bldP spid="17" grpId="0" animBg="1"/>
      <p:bldP spid="1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8609B-5896-FD41-8633-E181C241E987}"/>
              </a:ext>
            </a:extLst>
          </p:cNvPr>
          <p:cNvSpPr>
            <a:spLocks noGrp="1"/>
          </p:cNvSpPr>
          <p:nvPr>
            <p:ph type="title"/>
          </p:nvPr>
        </p:nvSpPr>
        <p:spPr/>
        <p:txBody>
          <a:bodyPr/>
          <a:lstStyle/>
          <a:p>
            <a:r>
              <a:rPr lang="en-US" dirty="0"/>
              <a:t>List Comprehension (cont.)</a:t>
            </a:r>
          </a:p>
        </p:txBody>
      </p:sp>
      <p:sp>
        <p:nvSpPr>
          <p:cNvPr id="3" name="Content Placeholder 2">
            <a:extLst>
              <a:ext uri="{FF2B5EF4-FFF2-40B4-BE49-F238E27FC236}">
                <a16:creationId xmlns:a16="http://schemas.microsoft.com/office/drawing/2014/main" id="{F38C8663-615F-3144-8FEE-FA89CB42F6D8}"/>
              </a:ext>
            </a:extLst>
          </p:cNvPr>
          <p:cNvSpPr>
            <a:spLocks noGrp="1"/>
          </p:cNvSpPr>
          <p:nvPr>
            <p:ph idx="1"/>
          </p:nvPr>
        </p:nvSpPr>
        <p:spPr/>
        <p:txBody>
          <a:bodyPr/>
          <a:lstStyle/>
          <a:p>
            <a:pPr lvl="0"/>
            <a:r>
              <a:rPr lang="en-US" dirty="0"/>
              <a:t>Similarly, we can use list comprehensions in many cases where we want to create a list out of </a:t>
            </a:r>
            <a:r>
              <a:rPr lang="en-US" dirty="0">
                <a:solidFill>
                  <a:srgbClr val="C00000"/>
                </a:solidFill>
              </a:rPr>
              <a:t>other </a:t>
            </a:r>
            <a:r>
              <a:rPr lang="en-US" dirty="0" err="1">
                <a:solidFill>
                  <a:srgbClr val="C00000"/>
                </a:solidFill>
              </a:rPr>
              <a:t>iterable</a:t>
            </a:r>
            <a:r>
              <a:rPr lang="en-US" dirty="0"/>
              <a:t>, let’s see another example of the use of List Comprehension.</a:t>
            </a:r>
            <a:endParaRPr lang="en-IN" dirty="0"/>
          </a:p>
          <a:p>
            <a:pPr lvl="0"/>
            <a:r>
              <a:rPr lang="en-US" dirty="0"/>
              <a:t>Example (Using for loop):</a:t>
            </a:r>
            <a:endParaRPr lang="en-IN" dirty="0"/>
          </a:p>
          <a:p>
            <a:endParaRPr lang="en-US" dirty="0"/>
          </a:p>
        </p:txBody>
      </p:sp>
      <p:sp>
        <p:nvSpPr>
          <p:cNvPr id="4" name="Rectangle 3">
            <a:extLst>
              <a:ext uri="{FF2B5EF4-FFF2-40B4-BE49-F238E27FC236}">
                <a16:creationId xmlns:a16="http://schemas.microsoft.com/office/drawing/2014/main" id="{65B3FDC6-1B2A-404C-8606-020D1C217545}"/>
              </a:ext>
            </a:extLst>
          </p:cNvPr>
          <p:cNvSpPr/>
          <p:nvPr/>
        </p:nvSpPr>
        <p:spPr>
          <a:xfrm>
            <a:off x="966879" y="2600906"/>
            <a:ext cx="4040019" cy="1323439"/>
          </a:xfrm>
          <a:prstGeom prst="rect">
            <a:avLst/>
          </a:prstGeom>
          <a:solidFill>
            <a:schemeClr val="bg1">
              <a:lumMod val="95000"/>
            </a:schemeClr>
          </a:solidFill>
          <a:ln>
            <a:noFill/>
          </a:ln>
        </p:spPr>
        <p:txBody>
          <a:bodyPr wrap="square">
            <a:spAutoFit/>
          </a:bodyPr>
          <a:lstStyle/>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i="1" dirty="0">
                <a:solidFill>
                  <a:srgbClr val="408080"/>
                </a:solidFill>
                <a:latin typeface="Consolas" panose="020B0609020204030204" pitchFamily="49" charset="0"/>
                <a:ea typeface="Times New Roman" panose="02020603050405020304" pitchFamily="18" charset="0"/>
                <a:cs typeface="Courier New" panose="02070309020205020404" pitchFamily="49" charset="0"/>
              </a:rPr>
              <a:t>#list of square from 1 to 10</a:t>
            </a:r>
            <a:r>
              <a:rPr lang="en-US" altLang="en-US" sz="1100" dirty="0"/>
              <a:t> </a:t>
            </a:r>
            <a:endParaRPr lang="en-US" altLang="en-US" sz="2400" dirty="0">
              <a:latin typeface="Arial" panose="020B0604020202020204" pitchFamily="34" charset="0"/>
            </a:endParaRPr>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range</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err="1">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append</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**2</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2400" dirty="0">
              <a:latin typeface="Arial" panose="020B0604020202020204" pitchFamily="34" charset="0"/>
            </a:endParaRPr>
          </a:p>
        </p:txBody>
      </p:sp>
      <p:sp>
        <p:nvSpPr>
          <p:cNvPr id="5" name="Rectangle 4">
            <a:extLst>
              <a:ext uri="{FF2B5EF4-FFF2-40B4-BE49-F238E27FC236}">
                <a16:creationId xmlns:a16="http://schemas.microsoft.com/office/drawing/2014/main" id="{108387EF-4C81-384D-86F8-5E74D6E6CEA8}"/>
              </a:ext>
            </a:extLst>
          </p:cNvPr>
          <p:cNvSpPr/>
          <p:nvPr/>
        </p:nvSpPr>
        <p:spPr>
          <a:xfrm>
            <a:off x="466886" y="2600906"/>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id="{83BB5533-03B9-0F47-8D36-94B9FB9D97DC}"/>
              </a:ext>
            </a:extLst>
          </p:cNvPr>
          <p:cNvSpPr/>
          <p:nvPr/>
        </p:nvSpPr>
        <p:spPr>
          <a:xfrm>
            <a:off x="466886" y="22717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ForLoop1.py</a:t>
            </a:r>
          </a:p>
        </p:txBody>
      </p:sp>
      <p:sp>
        <p:nvSpPr>
          <p:cNvPr id="15" name="Rectangle 14">
            <a:extLst>
              <a:ext uri="{FF2B5EF4-FFF2-40B4-BE49-F238E27FC236}">
                <a16:creationId xmlns:a16="http://schemas.microsoft.com/office/drawing/2014/main" id="{920DBC3B-B0F1-EC40-B96D-4FEDE1ED2454}"/>
              </a:ext>
            </a:extLst>
          </p:cNvPr>
          <p:cNvSpPr/>
          <p:nvPr/>
        </p:nvSpPr>
        <p:spPr>
          <a:xfrm>
            <a:off x="466886" y="4555155"/>
            <a:ext cx="4841094"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[1, 4, 9, 16, 25, 36, 49, 64, 81, 100]</a:t>
            </a:r>
          </a:p>
        </p:txBody>
      </p:sp>
      <p:sp>
        <p:nvSpPr>
          <p:cNvPr id="16" name="Rectangle: Top Corners Rounded 6">
            <a:extLst>
              <a:ext uri="{FF2B5EF4-FFF2-40B4-BE49-F238E27FC236}">
                <a16:creationId xmlns:a16="http://schemas.microsoft.com/office/drawing/2014/main" id="{1E66B573-50DE-5C42-B785-B70BFBED77CF}"/>
              </a:ext>
            </a:extLst>
          </p:cNvPr>
          <p:cNvSpPr/>
          <p:nvPr/>
        </p:nvSpPr>
        <p:spPr>
          <a:xfrm>
            <a:off x="466886" y="425352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7" name="Rectangle 16">
            <a:extLst>
              <a:ext uri="{FF2B5EF4-FFF2-40B4-BE49-F238E27FC236}">
                <a16:creationId xmlns:a16="http://schemas.microsoft.com/office/drawing/2014/main" id="{C6C5B5C6-3403-1D41-A754-B9503370094E}"/>
              </a:ext>
            </a:extLst>
          </p:cNvPr>
          <p:cNvSpPr/>
          <p:nvPr/>
        </p:nvSpPr>
        <p:spPr>
          <a:xfrm>
            <a:off x="6730393" y="2600906"/>
            <a:ext cx="4710758" cy="830997"/>
          </a:xfrm>
          <a:prstGeom prst="rect">
            <a:avLst/>
          </a:prstGeom>
          <a:solidFill>
            <a:schemeClr val="bg1">
              <a:lumMod val="95000"/>
            </a:schemeClr>
          </a:solidFill>
          <a:ln>
            <a:noFill/>
          </a:ln>
        </p:spPr>
        <p:txBody>
          <a:bodyPr wrap="square">
            <a:spAutoFit/>
          </a:bodyPr>
          <a:lstStyle/>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i="1" dirty="0">
                <a:solidFill>
                  <a:srgbClr val="408080"/>
                </a:solidFill>
                <a:latin typeface="Consolas" panose="020B0609020204030204" pitchFamily="49" charset="0"/>
                <a:ea typeface="Times New Roman" panose="02020603050405020304" pitchFamily="18" charset="0"/>
                <a:cs typeface="Courier New" panose="02070309020205020404" pitchFamily="49" charset="0"/>
              </a:rPr>
              <a:t># list of square from 1 to 10</a:t>
            </a:r>
            <a:r>
              <a:rPr lang="en-US" altLang="en-US" sz="1100" dirty="0"/>
              <a:t> </a:t>
            </a:r>
            <a:endParaRPr lang="en-US" altLang="en-US" sz="2400" dirty="0">
              <a:latin typeface="Arial" panose="020B0604020202020204" pitchFamily="34" charset="0"/>
            </a:endParaRPr>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**2</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range</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2400" dirty="0">
              <a:latin typeface="Arial" panose="020B0604020202020204" pitchFamily="34" charset="0"/>
            </a:endParaRPr>
          </a:p>
        </p:txBody>
      </p:sp>
      <p:sp>
        <p:nvSpPr>
          <p:cNvPr id="18" name="Rectangle 17">
            <a:extLst>
              <a:ext uri="{FF2B5EF4-FFF2-40B4-BE49-F238E27FC236}">
                <a16:creationId xmlns:a16="http://schemas.microsoft.com/office/drawing/2014/main" id="{EE17CA24-15D2-8943-942B-F3B19F563B43}"/>
              </a:ext>
            </a:extLst>
          </p:cNvPr>
          <p:cNvSpPr/>
          <p:nvPr/>
        </p:nvSpPr>
        <p:spPr>
          <a:xfrm>
            <a:off x="6230400" y="260090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9" name="Rectangle: Top Corners Rounded 6">
            <a:extLst>
              <a:ext uri="{FF2B5EF4-FFF2-40B4-BE49-F238E27FC236}">
                <a16:creationId xmlns:a16="http://schemas.microsoft.com/office/drawing/2014/main" id="{45DCA462-BE19-FC4C-B320-1EE219AB42F6}"/>
              </a:ext>
            </a:extLst>
          </p:cNvPr>
          <p:cNvSpPr/>
          <p:nvPr/>
        </p:nvSpPr>
        <p:spPr>
          <a:xfrm>
            <a:off x="6230400" y="22717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Example2.py</a:t>
            </a:r>
          </a:p>
        </p:txBody>
      </p:sp>
    </p:spTree>
    <p:extLst>
      <p:ext uri="{BB962C8B-B14F-4D97-AF65-F5344CB8AC3E}">
        <p14:creationId xmlns:p14="http://schemas.microsoft.com/office/powerpoint/2010/main" val="130941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7">
                                            <p:bg/>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15" grpId="0" uiExpand="1" build="p" animBg="1"/>
      <p:bldP spid="16" grpId="0" animBg="1"/>
      <p:bldP spid="17" grpId="0" build="p" animBg="1"/>
      <p:bldP spid="18"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C0636-46C7-CBA0-C3F2-8C216F03A59E}"/>
              </a:ext>
            </a:extLst>
          </p:cNvPr>
          <p:cNvSpPr>
            <a:spLocks noGrp="1"/>
          </p:cNvSpPr>
          <p:nvPr>
            <p:ph type="title"/>
          </p:nvPr>
        </p:nvSpPr>
        <p:spPr/>
        <p:txBody>
          <a:bodyPr/>
          <a:lstStyle/>
          <a:p>
            <a:r>
              <a:rPr lang="en-US" dirty="0"/>
              <a:t>Why Python ?</a:t>
            </a:r>
          </a:p>
        </p:txBody>
      </p:sp>
      <p:pic>
        <p:nvPicPr>
          <p:cNvPr id="7" name="Picture 6">
            <a:extLst>
              <a:ext uri="{FF2B5EF4-FFF2-40B4-BE49-F238E27FC236}">
                <a16:creationId xmlns:a16="http://schemas.microsoft.com/office/drawing/2014/main" id="{4E033DA1-2F0F-AA4C-4EA3-48CA420D0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5700"/>
            <a:ext cx="8988509" cy="5246511"/>
          </a:xfrm>
          <a:prstGeom prst="rect">
            <a:avLst/>
          </a:prstGeom>
        </p:spPr>
      </p:pic>
    </p:spTree>
    <p:extLst>
      <p:ext uri="{BB962C8B-B14F-4D97-AF65-F5344CB8AC3E}">
        <p14:creationId xmlns:p14="http://schemas.microsoft.com/office/powerpoint/2010/main" val="13217309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79D4-58AB-124C-8E12-3E529DB83EA2}"/>
              </a:ext>
            </a:extLst>
          </p:cNvPr>
          <p:cNvSpPr>
            <a:spLocks noGrp="1"/>
          </p:cNvSpPr>
          <p:nvPr>
            <p:ph type="title"/>
          </p:nvPr>
        </p:nvSpPr>
        <p:spPr/>
        <p:txBody>
          <a:bodyPr/>
          <a:lstStyle/>
          <a:p>
            <a:r>
              <a:rPr lang="en-US" dirty="0"/>
              <a:t>Magic Command</a:t>
            </a:r>
          </a:p>
        </p:txBody>
      </p:sp>
      <p:sp>
        <p:nvSpPr>
          <p:cNvPr id="3" name="Content Placeholder 2">
            <a:extLst>
              <a:ext uri="{FF2B5EF4-FFF2-40B4-BE49-F238E27FC236}">
                <a16:creationId xmlns:a16="http://schemas.microsoft.com/office/drawing/2014/main" id="{59CEFEF4-CF56-174E-95A6-0D059BCBC318}"/>
              </a:ext>
            </a:extLst>
          </p:cNvPr>
          <p:cNvSpPr>
            <a:spLocks noGrp="1"/>
          </p:cNvSpPr>
          <p:nvPr>
            <p:ph idx="1"/>
          </p:nvPr>
        </p:nvSpPr>
        <p:spPr/>
        <p:txBody>
          <a:bodyPr/>
          <a:lstStyle/>
          <a:p>
            <a:r>
              <a:rPr lang="en-IN" dirty="0" err="1"/>
              <a:t>IPython’s</a:t>
            </a:r>
            <a:r>
              <a:rPr lang="en-IN" dirty="0"/>
              <a:t> special commands (which are not built into Python itself) are known as “magic” commands. </a:t>
            </a:r>
          </a:p>
          <a:p>
            <a:r>
              <a:rPr lang="en-IN" dirty="0"/>
              <a:t>These are designed to facilitate common tasks and enable you to easily control the </a:t>
            </a:r>
            <a:r>
              <a:rPr lang="en-IN" dirty="0" err="1"/>
              <a:t>behavior</a:t>
            </a:r>
            <a:r>
              <a:rPr lang="en-IN" dirty="0"/>
              <a:t> of the </a:t>
            </a:r>
            <a:r>
              <a:rPr lang="en-IN" dirty="0" err="1"/>
              <a:t>IPython</a:t>
            </a:r>
            <a:r>
              <a:rPr lang="en-IN" dirty="0"/>
              <a:t> system. </a:t>
            </a:r>
          </a:p>
          <a:p>
            <a:r>
              <a:rPr lang="en-IN" dirty="0"/>
              <a:t>magic command is any command prefixed by the percent symbol % </a:t>
            </a:r>
          </a:p>
          <a:p>
            <a:r>
              <a:rPr lang="en-IN" dirty="0"/>
              <a:t>For example, you can check the execution time of any Python statement, such as a matrix multiplication, using the %</a:t>
            </a:r>
            <a:r>
              <a:rPr lang="en-IN" dirty="0" err="1"/>
              <a:t>timeit</a:t>
            </a:r>
            <a:r>
              <a:rPr lang="en-IN" dirty="0"/>
              <a:t> magic function (which will be discussed in more detail later): </a:t>
            </a:r>
          </a:p>
          <a:p>
            <a:r>
              <a:rPr lang="en-IN" dirty="0"/>
              <a:t>Magic commands come in two type: </a:t>
            </a:r>
          </a:p>
          <a:p>
            <a:pPr lvl="1"/>
            <a:r>
              <a:rPr lang="en-IN" dirty="0">
                <a:solidFill>
                  <a:srgbClr val="C00000"/>
                </a:solidFill>
              </a:rPr>
              <a:t>line magics</a:t>
            </a:r>
            <a:r>
              <a:rPr lang="en-IN" dirty="0"/>
              <a:t>, which are denoted by a single % prefix and operate on a single line of input,</a:t>
            </a:r>
          </a:p>
          <a:p>
            <a:pPr lvl="1"/>
            <a:r>
              <a:rPr lang="en-IN" dirty="0">
                <a:solidFill>
                  <a:srgbClr val="C00000"/>
                </a:solidFill>
              </a:rPr>
              <a:t>cell magics</a:t>
            </a:r>
            <a:r>
              <a:rPr lang="en-IN" dirty="0"/>
              <a:t>, which are denoted by a double %% prefix and operate on multiple lines of input. </a:t>
            </a:r>
          </a:p>
          <a:p>
            <a:endParaRPr lang="en-IN" dirty="0"/>
          </a:p>
          <a:p>
            <a:endParaRPr lang="en-US" dirty="0"/>
          </a:p>
        </p:txBody>
      </p:sp>
    </p:spTree>
    <p:extLst>
      <p:ext uri="{BB962C8B-B14F-4D97-AF65-F5344CB8AC3E}">
        <p14:creationId xmlns:p14="http://schemas.microsoft.com/office/powerpoint/2010/main" val="305325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95CFC-1EEB-8D4D-80E5-BD09791F6610}"/>
              </a:ext>
            </a:extLst>
          </p:cNvPr>
          <p:cNvSpPr>
            <a:spLocks noGrp="1"/>
          </p:cNvSpPr>
          <p:nvPr>
            <p:ph type="title"/>
          </p:nvPr>
        </p:nvSpPr>
        <p:spPr/>
        <p:txBody>
          <a:bodyPr/>
          <a:lstStyle/>
          <a:p>
            <a:r>
              <a:rPr lang="en-US" dirty="0"/>
              <a:t>Magic Command</a:t>
            </a:r>
          </a:p>
        </p:txBody>
      </p:sp>
      <p:graphicFrame>
        <p:nvGraphicFramePr>
          <p:cNvPr id="5" name="Table 5">
            <a:extLst>
              <a:ext uri="{FF2B5EF4-FFF2-40B4-BE49-F238E27FC236}">
                <a16:creationId xmlns:a16="http://schemas.microsoft.com/office/drawing/2014/main" id="{48BA38E3-46B6-4646-A9C8-44DE122E5C0F}"/>
              </a:ext>
            </a:extLst>
          </p:cNvPr>
          <p:cNvGraphicFramePr>
            <a:graphicFrameLocks noGrp="1"/>
          </p:cNvGraphicFramePr>
          <p:nvPr>
            <p:extLst>
              <p:ext uri="{D42A27DB-BD31-4B8C-83A1-F6EECF244321}">
                <p14:modId xmlns:p14="http://schemas.microsoft.com/office/powerpoint/2010/main" val="3269763978"/>
              </p:ext>
            </p:extLst>
          </p:nvPr>
        </p:nvGraphicFramePr>
        <p:xfrm>
          <a:off x="370467" y="886934"/>
          <a:ext cx="11583640" cy="5359400"/>
        </p:xfrm>
        <a:graphic>
          <a:graphicData uri="http://schemas.openxmlformats.org/drawingml/2006/table">
            <a:tbl>
              <a:tblPr firstRow="1" bandRow="1">
                <a:tableStyleId>{5C22544A-7EE6-4342-B048-85BDC9FD1C3A}</a:tableStyleId>
              </a:tblPr>
              <a:tblGrid>
                <a:gridCol w="1926684">
                  <a:extLst>
                    <a:ext uri="{9D8B030D-6E8A-4147-A177-3AD203B41FA5}">
                      <a16:colId xmlns:a16="http://schemas.microsoft.com/office/drawing/2014/main" val="1163265020"/>
                    </a:ext>
                  </a:extLst>
                </a:gridCol>
                <a:gridCol w="9656956">
                  <a:extLst>
                    <a:ext uri="{9D8B030D-6E8A-4147-A177-3AD203B41FA5}">
                      <a16:colId xmlns:a16="http://schemas.microsoft.com/office/drawing/2014/main" val="876783068"/>
                    </a:ext>
                  </a:extLst>
                </a:gridCol>
              </a:tblGrid>
              <a:tr h="370840">
                <a:tc>
                  <a:txBody>
                    <a:bodyPr/>
                    <a:lstStyle/>
                    <a:p>
                      <a:r>
                        <a:rPr lang="en-US" dirty="0"/>
                        <a:t>Command </a:t>
                      </a:r>
                    </a:p>
                  </a:txBody>
                  <a:tcPr/>
                </a:tc>
                <a:tc>
                  <a:txBody>
                    <a:bodyPr/>
                    <a:lstStyle/>
                    <a:p>
                      <a:r>
                        <a:rPr lang="en-US" dirty="0"/>
                        <a:t>Description</a:t>
                      </a:r>
                    </a:p>
                  </a:txBody>
                  <a:tcPr/>
                </a:tc>
                <a:extLst>
                  <a:ext uri="{0D108BD9-81ED-4DB2-BD59-A6C34878D82A}">
                    <a16:rowId xmlns:a16="http://schemas.microsoft.com/office/drawing/2014/main" val="1437165024"/>
                  </a:ext>
                </a:extLst>
              </a:tr>
              <a:tr h="370840">
                <a:tc>
                  <a:txBody>
                    <a:bodyPr/>
                    <a:lstStyle/>
                    <a:p>
                      <a:r>
                        <a:rPr lang="en-US" dirty="0"/>
                        <a:t>%</a:t>
                      </a:r>
                      <a:r>
                        <a:rPr lang="en-US" dirty="0" err="1"/>
                        <a:t>quickref</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Display the </a:t>
                      </a:r>
                      <a:r>
                        <a:rPr lang="en-IN" sz="1800" kern="1200" dirty="0" err="1">
                          <a:solidFill>
                            <a:schemeClr val="dk1"/>
                          </a:solidFill>
                          <a:effectLst/>
                          <a:latin typeface="+mn-lt"/>
                          <a:ea typeface="+mn-ea"/>
                          <a:cs typeface="+mn-cs"/>
                        </a:rPr>
                        <a:t>IPython</a:t>
                      </a:r>
                      <a:r>
                        <a:rPr lang="en-IN" sz="1800" kern="1200" dirty="0">
                          <a:solidFill>
                            <a:schemeClr val="dk1"/>
                          </a:solidFill>
                          <a:effectLst/>
                          <a:latin typeface="+mn-lt"/>
                          <a:ea typeface="+mn-ea"/>
                          <a:cs typeface="+mn-cs"/>
                        </a:rPr>
                        <a:t> Quick Reference Card </a:t>
                      </a:r>
                      <a:endParaRPr lang="en-IN" dirty="0"/>
                    </a:p>
                  </a:txBody>
                  <a:tcPr/>
                </a:tc>
                <a:extLst>
                  <a:ext uri="{0D108BD9-81ED-4DB2-BD59-A6C34878D82A}">
                    <a16:rowId xmlns:a16="http://schemas.microsoft.com/office/drawing/2014/main" val="219999238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%magic</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Display detailed documentation for all of the available magic commands </a:t>
                      </a:r>
                    </a:p>
                  </a:txBody>
                  <a:tcPr/>
                </a:tc>
                <a:extLst>
                  <a:ext uri="{0D108BD9-81ED-4DB2-BD59-A6C34878D82A}">
                    <a16:rowId xmlns:a16="http://schemas.microsoft.com/office/drawing/2014/main" val="40481433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%who, %</a:t>
                      </a:r>
                      <a:r>
                        <a:rPr lang="en-IN" sz="1800" b="0" i="0" u="none" strike="noStrike" kern="1200" dirty="0" err="1">
                          <a:solidFill>
                            <a:schemeClr val="dk1"/>
                          </a:solidFill>
                          <a:effectLst/>
                          <a:latin typeface="+mn-lt"/>
                          <a:ea typeface="+mn-ea"/>
                          <a:cs typeface="+mn-cs"/>
                        </a:rPr>
                        <a:t>whos</a:t>
                      </a:r>
                      <a:r>
                        <a:rPr lang="en-IN" sz="1800" b="0" i="0" u="none" strike="noStrike" kern="1200" dirty="0">
                          <a:solidFill>
                            <a:schemeClr val="dk1"/>
                          </a:solidFill>
                          <a:effectLst/>
                          <a:latin typeface="+mn-lt"/>
                          <a:ea typeface="+mn-ea"/>
                          <a:cs typeface="+mn-cs"/>
                        </a:rPr>
                        <a:t>, %</a:t>
                      </a:r>
                      <a:r>
                        <a:rPr lang="en-IN" sz="1800" b="0" i="0" u="none" strike="noStrike" kern="1200" dirty="0" err="1">
                          <a:solidFill>
                            <a:schemeClr val="dk1"/>
                          </a:solidFill>
                          <a:effectLst/>
                          <a:latin typeface="+mn-lt"/>
                          <a:ea typeface="+mn-ea"/>
                          <a:cs typeface="+mn-cs"/>
                        </a:rPr>
                        <a:t>who_ls</a:t>
                      </a:r>
                      <a:endParaRPr lang="en-IN"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Print all information related to interactive variables.</a:t>
                      </a:r>
                      <a:endParaRPr lang="en-IN" dirty="0"/>
                    </a:p>
                  </a:txBody>
                  <a:tcPr/>
                </a:tc>
                <a:extLst>
                  <a:ext uri="{0D108BD9-81ED-4DB2-BD59-A6C34878D82A}">
                    <a16:rowId xmlns:a16="http://schemas.microsoft.com/office/drawing/2014/main" val="224400313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%hist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Print command input (and optionally output) history </a:t>
                      </a:r>
                      <a:endParaRPr lang="en-IN" dirty="0"/>
                    </a:p>
                  </a:txBody>
                  <a:tcPr/>
                </a:tc>
                <a:extLst>
                  <a:ext uri="{0D108BD9-81ED-4DB2-BD59-A6C34878D82A}">
                    <a16:rowId xmlns:a16="http://schemas.microsoft.com/office/drawing/2014/main" val="150591058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%cd</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kern="1200">
                          <a:solidFill>
                            <a:schemeClr val="dk1"/>
                          </a:solidFill>
                          <a:effectLst/>
                          <a:latin typeface="+mn-lt"/>
                          <a:ea typeface="+mn-ea"/>
                          <a:cs typeface="+mn-cs"/>
                        </a:rPr>
                        <a:t>Change the current working directory.</a:t>
                      </a:r>
                      <a:endParaRPr lang="en-IN" dirty="0"/>
                    </a:p>
                  </a:txBody>
                  <a:tcPr/>
                </a:tc>
                <a:extLst>
                  <a:ext uri="{0D108BD9-81ED-4DB2-BD59-A6C34878D82A}">
                    <a16:rowId xmlns:a16="http://schemas.microsoft.com/office/drawing/2014/main" val="38680185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%paste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Execute preformatted Python code from clipboard </a:t>
                      </a:r>
                      <a:endParaRPr lang="en-IN" dirty="0"/>
                    </a:p>
                  </a:txBody>
                  <a:tcPr/>
                </a:tc>
                <a:extLst>
                  <a:ext uri="{0D108BD9-81ED-4DB2-BD59-A6C34878D82A}">
                    <a16:rowId xmlns:a16="http://schemas.microsoft.com/office/drawing/2014/main" val="92743145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a:t>
                      </a:r>
                      <a:r>
                        <a:rPr lang="en-IN" sz="1800" kern="1200" dirty="0" err="1">
                          <a:solidFill>
                            <a:schemeClr val="dk1"/>
                          </a:solidFill>
                          <a:effectLst/>
                          <a:latin typeface="+mn-lt"/>
                          <a:ea typeface="+mn-ea"/>
                          <a:cs typeface="+mn-cs"/>
                        </a:rPr>
                        <a:t>cpaste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Open a special prompt for manually pasting Python code to be executed </a:t>
                      </a:r>
                      <a:endParaRPr lang="en-IN" dirty="0"/>
                    </a:p>
                  </a:txBody>
                  <a:tcPr/>
                </a:tc>
                <a:extLst>
                  <a:ext uri="{0D108BD9-81ED-4DB2-BD59-A6C34878D82A}">
                    <a16:rowId xmlns:a16="http://schemas.microsoft.com/office/drawing/2014/main" val="343437842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%reset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Delete all variables/names defined in interactive namespace </a:t>
                      </a:r>
                      <a:endParaRPr lang="en-IN" dirty="0"/>
                    </a:p>
                  </a:txBody>
                  <a:tcPr/>
                </a:tc>
                <a:extLst>
                  <a:ext uri="{0D108BD9-81ED-4DB2-BD59-A6C34878D82A}">
                    <a16:rowId xmlns:a16="http://schemas.microsoft.com/office/drawing/2014/main" val="26110464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%page </a:t>
                      </a:r>
                      <a:r>
                        <a:rPr lang="en-IN" sz="1800" i="1" kern="1200" dirty="0">
                          <a:solidFill>
                            <a:schemeClr val="dk1"/>
                          </a:solidFill>
                          <a:effectLst/>
                          <a:latin typeface="+mn-lt"/>
                          <a:ea typeface="+mn-ea"/>
                          <a:cs typeface="+mn-cs"/>
                        </a:rPr>
                        <a:t>OBJECT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Pretty-print the object and display it through a pager </a:t>
                      </a:r>
                      <a:endParaRPr lang="en-IN" dirty="0"/>
                    </a:p>
                  </a:txBody>
                  <a:tcPr/>
                </a:tc>
                <a:extLst>
                  <a:ext uri="{0D108BD9-81ED-4DB2-BD59-A6C34878D82A}">
                    <a16:rowId xmlns:a16="http://schemas.microsoft.com/office/drawing/2014/main" val="42026703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t>
                      </a:r>
                      <a:r>
                        <a:rPr lang="en-IN" sz="1800" i="1" kern="1200" dirty="0" err="1">
                          <a:solidFill>
                            <a:schemeClr val="dk1"/>
                          </a:solidFill>
                          <a:effectLst/>
                          <a:latin typeface="+mn-lt"/>
                          <a:ea typeface="+mn-ea"/>
                          <a:cs typeface="+mn-cs"/>
                        </a:rPr>
                        <a:t>script.py</a:t>
                      </a:r>
                      <a:r>
                        <a:rPr lang="en-IN" sz="1800" i="1" kern="1200" dirty="0">
                          <a:solidFill>
                            <a:schemeClr val="dk1"/>
                          </a:solidFill>
                          <a:effectLst/>
                          <a:latin typeface="+mn-lt"/>
                          <a:ea typeface="+mn-ea"/>
                          <a:cs typeface="+mn-cs"/>
                        </a:rPr>
                        <a: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 Python script inside </a:t>
                      </a:r>
                      <a:r>
                        <a:rPr lang="en-IN" sz="1800" kern="1200" dirty="0" err="1">
                          <a:solidFill>
                            <a:schemeClr val="dk1"/>
                          </a:solidFill>
                          <a:effectLst/>
                          <a:latin typeface="+mn-lt"/>
                          <a:ea typeface="+mn-ea"/>
                          <a:cs typeface="+mn-cs"/>
                        </a:rPr>
                        <a:t>IPython</a:t>
                      </a:r>
                      <a:r>
                        <a:rPr lang="en-IN" sz="1800" kern="1200" dirty="0">
                          <a:solidFill>
                            <a:schemeClr val="dk1"/>
                          </a:solidFill>
                          <a:effectLst/>
                          <a:latin typeface="+mn-lt"/>
                          <a:ea typeface="+mn-ea"/>
                          <a:cs typeface="+mn-cs"/>
                        </a:rPr>
                        <a:t> </a:t>
                      </a:r>
                      <a:endParaRPr lang="en-IN" dirty="0"/>
                    </a:p>
                  </a:txBody>
                  <a:tcPr/>
                </a:tc>
                <a:extLst>
                  <a:ext uri="{0D108BD9-81ED-4DB2-BD59-A6C34878D82A}">
                    <a16:rowId xmlns:a16="http://schemas.microsoft.com/office/drawing/2014/main" val="36166266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%time </a:t>
                      </a:r>
                      <a:r>
                        <a:rPr lang="en-IN" sz="1800" i="1" kern="1200" dirty="0">
                          <a:solidFill>
                            <a:schemeClr val="dk1"/>
                          </a:solidFill>
                          <a:effectLst/>
                          <a:latin typeface="+mn-lt"/>
                          <a:ea typeface="+mn-ea"/>
                          <a:cs typeface="+mn-cs"/>
                        </a:rPr>
                        <a:t>statement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Report the execution time of a single statement </a:t>
                      </a:r>
                      <a:endParaRPr lang="en-IN" dirty="0"/>
                    </a:p>
                  </a:txBody>
                  <a:tcPr/>
                </a:tc>
                <a:extLst>
                  <a:ext uri="{0D108BD9-81ED-4DB2-BD59-A6C34878D82A}">
                    <a16:rowId xmlns:a16="http://schemas.microsoft.com/office/drawing/2014/main" val="1367643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a:t>
                      </a:r>
                      <a:r>
                        <a:rPr lang="en-IN" sz="1800" kern="1200" dirty="0" err="1">
                          <a:solidFill>
                            <a:schemeClr val="dk1"/>
                          </a:solidFill>
                          <a:effectLst/>
                          <a:latin typeface="+mn-lt"/>
                          <a:ea typeface="+mn-ea"/>
                          <a:cs typeface="+mn-cs"/>
                        </a:rPr>
                        <a:t>timeit</a:t>
                      </a:r>
                      <a:r>
                        <a:rPr lang="en-IN" sz="1800" kern="1200" dirty="0">
                          <a:solidFill>
                            <a:schemeClr val="dk1"/>
                          </a:solidFill>
                          <a:effectLst/>
                          <a:latin typeface="+mn-lt"/>
                          <a:ea typeface="+mn-ea"/>
                          <a:cs typeface="+mn-cs"/>
                        </a:rPr>
                        <a:t> </a:t>
                      </a:r>
                      <a:r>
                        <a:rPr lang="en-IN" sz="1800" i="1" kern="1200" dirty="0">
                          <a:solidFill>
                            <a:schemeClr val="dk1"/>
                          </a:solidFill>
                          <a:effectLst/>
                          <a:latin typeface="+mn-lt"/>
                          <a:ea typeface="+mn-ea"/>
                          <a:cs typeface="+mn-cs"/>
                        </a:rPr>
                        <a:t>statement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 statement multiple times to compute an ensemble average execution time; useful for timing code with very short execution time </a:t>
                      </a:r>
                      <a:endParaRPr lang="en-IN" dirty="0"/>
                    </a:p>
                  </a:txBody>
                  <a:tcPr/>
                </a:tc>
                <a:extLst>
                  <a:ext uri="{0D108BD9-81ED-4DB2-BD59-A6C34878D82A}">
                    <a16:rowId xmlns:a16="http://schemas.microsoft.com/office/drawing/2014/main" val="3077696001"/>
                  </a:ext>
                </a:extLst>
              </a:tr>
            </a:tbl>
          </a:graphicData>
        </a:graphic>
      </p:graphicFrame>
    </p:spTree>
    <p:extLst>
      <p:ext uri="{BB962C8B-B14F-4D97-AF65-F5344CB8AC3E}">
        <p14:creationId xmlns:p14="http://schemas.microsoft.com/office/powerpoint/2010/main" val="526292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80D6-B8FB-FC44-89AD-A158D64D0869}"/>
              </a:ext>
            </a:extLst>
          </p:cNvPr>
          <p:cNvSpPr>
            <a:spLocks noGrp="1"/>
          </p:cNvSpPr>
          <p:nvPr>
            <p:ph type="title"/>
          </p:nvPr>
        </p:nvSpPr>
        <p:spPr/>
        <p:txBody>
          <a:bodyPr>
            <a:normAutofit/>
          </a:bodyPr>
          <a:lstStyle/>
          <a:p>
            <a:r>
              <a:rPr lang="en-IN" dirty="0"/>
              <a:t>Introspection</a:t>
            </a:r>
            <a:endParaRPr lang="en-US" dirty="0"/>
          </a:p>
        </p:txBody>
      </p:sp>
      <p:sp>
        <p:nvSpPr>
          <p:cNvPr id="3" name="Content Placeholder 2">
            <a:extLst>
              <a:ext uri="{FF2B5EF4-FFF2-40B4-BE49-F238E27FC236}">
                <a16:creationId xmlns:a16="http://schemas.microsoft.com/office/drawing/2014/main" id="{34F635F8-F54A-9248-B7AA-7D60596C10E0}"/>
              </a:ext>
            </a:extLst>
          </p:cNvPr>
          <p:cNvSpPr>
            <a:spLocks noGrp="1"/>
          </p:cNvSpPr>
          <p:nvPr>
            <p:ph idx="1"/>
          </p:nvPr>
        </p:nvSpPr>
        <p:spPr/>
        <p:txBody>
          <a:bodyPr/>
          <a:lstStyle/>
          <a:p>
            <a:r>
              <a:rPr lang="en-IN" dirty="0"/>
              <a:t>Using a question mark (?) before or after a variable will display some general </a:t>
            </a:r>
            <a:r>
              <a:rPr lang="en-IN" dirty="0" err="1"/>
              <a:t>infor</a:t>
            </a:r>
            <a:r>
              <a:rPr lang="en-IN" dirty="0"/>
              <a:t>‐ </a:t>
            </a:r>
            <a:r>
              <a:rPr lang="en-IN" dirty="0" err="1"/>
              <a:t>mation</a:t>
            </a:r>
            <a:r>
              <a:rPr lang="en-IN" dirty="0"/>
              <a:t> about the object:</a:t>
            </a:r>
          </a:p>
          <a:p>
            <a:endParaRPr lang="en-US" dirty="0"/>
          </a:p>
          <a:p>
            <a:endParaRPr lang="en-US" dirty="0"/>
          </a:p>
          <a:p>
            <a:endParaRPr lang="en-US" dirty="0"/>
          </a:p>
          <a:p>
            <a:endParaRPr lang="en-US" dirty="0"/>
          </a:p>
          <a:p>
            <a:endParaRPr lang="en-US" dirty="0"/>
          </a:p>
          <a:p>
            <a:endParaRPr lang="en-US" dirty="0"/>
          </a:p>
          <a:p>
            <a:endParaRPr lang="en-US" dirty="0"/>
          </a:p>
          <a:p>
            <a:r>
              <a:rPr lang="en-IN" dirty="0"/>
              <a:t>Then using ? shows us the docstring if defined.</a:t>
            </a:r>
          </a:p>
          <a:p>
            <a:r>
              <a:rPr lang="en-IN" dirty="0"/>
              <a:t>Using ?? will also show the function’s source code if possible: </a:t>
            </a:r>
          </a:p>
          <a:p>
            <a:endParaRPr lang="en-US" dirty="0"/>
          </a:p>
        </p:txBody>
      </p:sp>
      <p:sp>
        <p:nvSpPr>
          <p:cNvPr id="4" name="Rectangle 3">
            <a:extLst>
              <a:ext uri="{FF2B5EF4-FFF2-40B4-BE49-F238E27FC236}">
                <a16:creationId xmlns:a16="http://schemas.microsoft.com/office/drawing/2014/main" id="{0170C5FC-638E-4342-A189-96E2E1AE56C6}"/>
              </a:ext>
            </a:extLst>
          </p:cNvPr>
          <p:cNvSpPr/>
          <p:nvPr/>
        </p:nvSpPr>
        <p:spPr>
          <a:xfrm>
            <a:off x="1449659" y="2001867"/>
            <a:ext cx="3880624" cy="255454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b=[1,2,3] </a:t>
            </a:r>
          </a:p>
          <a:p>
            <a:r>
              <a:rPr lang="en-US" sz="1600" dirty="0">
                <a:solidFill>
                  <a:srgbClr val="000000"/>
                </a:solidFill>
                <a:latin typeface="Consolas"/>
              </a:rPr>
              <a:t>b?</a:t>
            </a:r>
          </a:p>
          <a:p>
            <a:br>
              <a:rPr lang="en-US" sz="1600" dirty="0">
                <a:solidFill>
                  <a:srgbClr val="000000"/>
                </a:solidFill>
                <a:latin typeface="Consolas"/>
              </a:rPr>
            </a:br>
            <a:r>
              <a:rPr lang="en-US" sz="1600" dirty="0">
                <a:solidFill>
                  <a:srgbClr val="000000"/>
                </a:solidFill>
                <a:latin typeface="Consolas"/>
              </a:rPr>
              <a:t>Type: list</a:t>
            </a:r>
            <a:br>
              <a:rPr lang="en-US" sz="1600" dirty="0">
                <a:solidFill>
                  <a:srgbClr val="000000"/>
                </a:solidFill>
                <a:latin typeface="Consolas"/>
              </a:rPr>
            </a:br>
            <a:r>
              <a:rPr lang="en-US" sz="1600" dirty="0">
                <a:solidFill>
                  <a:srgbClr val="000000"/>
                </a:solidFill>
                <a:latin typeface="Consolas"/>
              </a:rPr>
              <a:t>String Form:[1, 2, 3]</a:t>
            </a:r>
            <a:br>
              <a:rPr lang="en-US" sz="1600" dirty="0">
                <a:solidFill>
                  <a:srgbClr val="000000"/>
                </a:solidFill>
                <a:latin typeface="Consolas"/>
              </a:rPr>
            </a:br>
            <a:r>
              <a:rPr lang="en-US" sz="1600" dirty="0">
                <a:solidFill>
                  <a:srgbClr val="000000"/>
                </a:solidFill>
                <a:latin typeface="Consolas"/>
              </a:rPr>
              <a:t>Length: 3</a:t>
            </a:r>
            <a:br>
              <a:rPr lang="en-US" sz="1600" dirty="0">
                <a:solidFill>
                  <a:srgbClr val="000000"/>
                </a:solidFill>
                <a:latin typeface="Consolas"/>
              </a:rPr>
            </a:br>
            <a:r>
              <a:rPr lang="en-US" sz="1600" dirty="0">
                <a:solidFill>
                  <a:srgbClr val="000000"/>
                </a:solidFill>
                <a:latin typeface="Consolas"/>
              </a:rPr>
              <a:t>Docstring:</a:t>
            </a:r>
            <a:br>
              <a:rPr lang="en-US" sz="1600" dirty="0">
                <a:solidFill>
                  <a:srgbClr val="000000"/>
                </a:solidFill>
                <a:latin typeface="Consolas"/>
              </a:rPr>
            </a:br>
            <a:r>
              <a:rPr lang="en-US" sz="1600" dirty="0">
                <a:solidFill>
                  <a:srgbClr val="000000"/>
                </a:solidFill>
                <a:latin typeface="Consolas"/>
              </a:rPr>
              <a:t>list() -&gt; new empty list</a:t>
            </a:r>
            <a:br>
              <a:rPr lang="en-US" sz="1600" dirty="0">
                <a:solidFill>
                  <a:srgbClr val="000000"/>
                </a:solidFill>
                <a:latin typeface="Consolas"/>
              </a:rPr>
            </a:br>
            <a:r>
              <a:rPr lang="en-US" sz="1600" dirty="0">
                <a:solidFill>
                  <a:srgbClr val="000000"/>
                </a:solidFill>
                <a:latin typeface="Consolas"/>
              </a:rPr>
              <a:t>list(</a:t>
            </a:r>
            <a:r>
              <a:rPr lang="en-US" sz="1600" dirty="0" err="1">
                <a:solidFill>
                  <a:srgbClr val="000000"/>
                </a:solidFill>
                <a:latin typeface="Consolas"/>
              </a:rPr>
              <a:t>iterable</a:t>
            </a:r>
            <a:r>
              <a:rPr lang="en-US" sz="1600" dirty="0">
                <a:solidFill>
                  <a:srgbClr val="000000"/>
                </a:solidFill>
                <a:latin typeface="Consolas"/>
              </a:rPr>
              <a:t>) -&gt; new list initialized from </a:t>
            </a:r>
            <a:r>
              <a:rPr lang="en-US" sz="1600" dirty="0" err="1">
                <a:solidFill>
                  <a:srgbClr val="000000"/>
                </a:solidFill>
                <a:latin typeface="Consolas"/>
              </a:rPr>
              <a:t>iterable's</a:t>
            </a:r>
            <a:r>
              <a:rPr lang="en-US" sz="1600" dirty="0">
                <a:solidFill>
                  <a:srgbClr val="000000"/>
                </a:solidFill>
                <a:latin typeface="Consolas"/>
              </a:rPr>
              <a:t> items </a:t>
            </a:r>
          </a:p>
        </p:txBody>
      </p:sp>
      <p:sp>
        <p:nvSpPr>
          <p:cNvPr id="5" name="Rectangle 4">
            <a:extLst>
              <a:ext uri="{FF2B5EF4-FFF2-40B4-BE49-F238E27FC236}">
                <a16:creationId xmlns:a16="http://schemas.microsoft.com/office/drawing/2014/main" id="{B96D18DF-BA82-F949-B215-565C61CB2B21}"/>
              </a:ext>
            </a:extLst>
          </p:cNvPr>
          <p:cNvSpPr/>
          <p:nvPr/>
        </p:nvSpPr>
        <p:spPr>
          <a:xfrm>
            <a:off x="512302" y="2001867"/>
            <a:ext cx="937357" cy="2554545"/>
          </a:xfrm>
          <a:prstGeom prst="rect">
            <a:avLst/>
          </a:prstGeom>
          <a:solidFill>
            <a:schemeClr val="bg1">
              <a:lumMod val="85000"/>
            </a:schemeClr>
          </a:solidFill>
          <a:ln>
            <a:noFill/>
          </a:ln>
        </p:spPr>
        <p:txBody>
          <a:bodyPr wrap="square">
            <a:spAutoFit/>
          </a:bodyPr>
          <a:lstStyle/>
          <a:p>
            <a:pPr algn="r"/>
            <a:r>
              <a:rPr lang="en-US" sz="1600" dirty="0">
                <a:solidFill>
                  <a:srgbClr val="000000"/>
                </a:solidFill>
                <a:latin typeface="Consolas"/>
              </a:rPr>
              <a:t>In[1]: In[2]: </a:t>
            </a: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id="{9883D395-E79A-B040-B245-8088506BBD63}"/>
              </a:ext>
            </a:extLst>
          </p:cNvPr>
          <p:cNvSpPr/>
          <p:nvPr/>
        </p:nvSpPr>
        <p:spPr>
          <a:xfrm>
            <a:off x="512302" y="167268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a:t>Introspection</a:t>
            </a:r>
            <a:endParaRPr lang="en-US" sz="1600" dirty="0">
              <a:solidFill>
                <a:schemeClr val="bg1"/>
              </a:solidFill>
            </a:endParaRPr>
          </a:p>
        </p:txBody>
      </p:sp>
      <p:sp>
        <p:nvSpPr>
          <p:cNvPr id="7" name="Rectangle 6">
            <a:extLst>
              <a:ext uri="{FF2B5EF4-FFF2-40B4-BE49-F238E27FC236}">
                <a16:creationId xmlns:a16="http://schemas.microsoft.com/office/drawing/2014/main" id="{94AD5B75-241F-934C-A0FF-7C42A96FA371}"/>
              </a:ext>
            </a:extLst>
          </p:cNvPr>
          <p:cNvSpPr/>
          <p:nvPr/>
        </p:nvSpPr>
        <p:spPr>
          <a:xfrm>
            <a:off x="6720468" y="2001867"/>
            <a:ext cx="4959230" cy="304698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add_numbers</a:t>
            </a:r>
            <a:r>
              <a:rPr lang="en-US" sz="1600" dirty="0">
                <a:solidFill>
                  <a:srgbClr val="000000"/>
                </a:solidFill>
                <a:latin typeface="Consolas"/>
              </a:rPr>
              <a:t>?? </a:t>
            </a:r>
          </a:p>
          <a:p>
            <a:br>
              <a:rPr lang="en-US" sz="1600" dirty="0">
                <a:solidFill>
                  <a:srgbClr val="000000"/>
                </a:solidFill>
                <a:latin typeface="Consolas"/>
              </a:rPr>
            </a:br>
            <a:r>
              <a:rPr lang="en-US" sz="1600" dirty="0">
                <a:solidFill>
                  <a:srgbClr val="000000"/>
                </a:solidFill>
                <a:latin typeface="Consolas"/>
              </a:rPr>
              <a:t>Signature: </a:t>
            </a:r>
            <a:r>
              <a:rPr lang="en-US" sz="1600" dirty="0" err="1">
                <a:solidFill>
                  <a:srgbClr val="000000"/>
                </a:solidFill>
                <a:latin typeface="Consolas"/>
              </a:rPr>
              <a:t>add_numbers</a:t>
            </a:r>
            <a:r>
              <a:rPr lang="en-US" sz="1600" dirty="0">
                <a:solidFill>
                  <a:srgbClr val="000000"/>
                </a:solidFill>
                <a:latin typeface="Consolas"/>
              </a:rPr>
              <a:t>(a, b) Source:</a:t>
            </a:r>
            <a:br>
              <a:rPr lang="en-US" sz="1600" dirty="0">
                <a:solidFill>
                  <a:srgbClr val="000000"/>
                </a:solidFill>
                <a:latin typeface="Consolas"/>
              </a:rPr>
            </a:br>
            <a:r>
              <a:rPr lang="en-US" sz="1600" dirty="0">
                <a:solidFill>
                  <a:srgbClr val="000000"/>
                </a:solidFill>
                <a:latin typeface="Consolas"/>
              </a:rPr>
              <a:t>def </a:t>
            </a:r>
            <a:r>
              <a:rPr lang="en-US" sz="1600" dirty="0" err="1">
                <a:solidFill>
                  <a:srgbClr val="000000"/>
                </a:solidFill>
                <a:latin typeface="Consolas"/>
              </a:rPr>
              <a:t>add_numbers</a:t>
            </a:r>
            <a:r>
              <a:rPr lang="en-US" sz="1600" dirty="0">
                <a:solidFill>
                  <a:srgbClr val="000000"/>
                </a:solidFill>
                <a:latin typeface="Consolas"/>
              </a:rPr>
              <a:t>(a, b): </a:t>
            </a:r>
          </a:p>
          <a:p>
            <a:pPr lvl="1"/>
            <a:r>
              <a:rPr lang="en-US" sz="1600" dirty="0">
                <a:solidFill>
                  <a:srgbClr val="000000"/>
                </a:solidFill>
                <a:latin typeface="Consolas"/>
              </a:rPr>
              <a:t>""" </a:t>
            </a:r>
          </a:p>
          <a:p>
            <a:pPr lvl="1"/>
            <a:r>
              <a:rPr lang="en-US" sz="1600" dirty="0">
                <a:solidFill>
                  <a:srgbClr val="000000"/>
                </a:solidFill>
                <a:latin typeface="Consolas"/>
              </a:rPr>
              <a:t>Add two numbers together Returns</a:t>
            </a:r>
            <a:br>
              <a:rPr lang="en-US" sz="1600" dirty="0">
                <a:solidFill>
                  <a:srgbClr val="000000"/>
                </a:solidFill>
                <a:latin typeface="Consolas"/>
              </a:rPr>
            </a:br>
            <a:r>
              <a:rPr lang="en-US" sz="1600" dirty="0">
                <a:solidFill>
                  <a:srgbClr val="000000"/>
                </a:solidFill>
                <a:latin typeface="Consolas"/>
              </a:rPr>
              <a:t>-------</a:t>
            </a:r>
            <a:br>
              <a:rPr lang="en-US" sz="1600" dirty="0">
                <a:solidFill>
                  <a:srgbClr val="000000"/>
                </a:solidFill>
                <a:latin typeface="Consolas"/>
              </a:rPr>
            </a:br>
            <a:r>
              <a:rPr lang="en-US" sz="1600" dirty="0" err="1">
                <a:solidFill>
                  <a:srgbClr val="000000"/>
                </a:solidFill>
                <a:latin typeface="Consolas"/>
              </a:rPr>
              <a:t>the_sum</a:t>
            </a:r>
            <a:r>
              <a:rPr lang="en-US" sz="1600" dirty="0">
                <a:solidFill>
                  <a:srgbClr val="000000"/>
                </a:solidFill>
                <a:latin typeface="Consolas"/>
              </a:rPr>
              <a:t> : type of arguments </a:t>
            </a:r>
          </a:p>
          <a:p>
            <a:pPr lvl="1"/>
            <a:r>
              <a:rPr lang="en-US" sz="1600" dirty="0">
                <a:solidFill>
                  <a:srgbClr val="000000"/>
                </a:solidFill>
                <a:latin typeface="Consolas"/>
              </a:rPr>
              <a:t>"""</a:t>
            </a:r>
            <a:br>
              <a:rPr lang="en-US" sz="1600" dirty="0">
                <a:solidFill>
                  <a:srgbClr val="000000"/>
                </a:solidFill>
                <a:latin typeface="Consolas"/>
              </a:rPr>
            </a:br>
            <a:r>
              <a:rPr lang="en-US" sz="1600" dirty="0">
                <a:solidFill>
                  <a:srgbClr val="000000"/>
                </a:solidFill>
                <a:latin typeface="Consolas"/>
              </a:rPr>
              <a:t>return </a:t>
            </a:r>
            <a:r>
              <a:rPr lang="en-US" sz="1600" dirty="0" err="1">
                <a:solidFill>
                  <a:srgbClr val="000000"/>
                </a:solidFill>
                <a:latin typeface="Consolas"/>
              </a:rPr>
              <a:t>a+b</a:t>
            </a:r>
            <a:r>
              <a:rPr lang="en-US" sz="1600" dirty="0">
                <a:solidFill>
                  <a:srgbClr val="000000"/>
                </a:solidFill>
                <a:latin typeface="Consolas"/>
              </a:rPr>
              <a:t> </a:t>
            </a:r>
          </a:p>
          <a:p>
            <a:r>
              <a:rPr lang="en-US" sz="1600" dirty="0">
                <a:solidFill>
                  <a:srgbClr val="000000"/>
                </a:solidFill>
                <a:latin typeface="Consolas"/>
              </a:rPr>
              <a:t>File: &lt;ipython-input-9-6a548a216e27&gt; Type: function </a:t>
            </a:r>
          </a:p>
        </p:txBody>
      </p:sp>
      <p:sp>
        <p:nvSpPr>
          <p:cNvPr id="8" name="Rectangle 7">
            <a:extLst>
              <a:ext uri="{FF2B5EF4-FFF2-40B4-BE49-F238E27FC236}">
                <a16:creationId xmlns:a16="http://schemas.microsoft.com/office/drawing/2014/main" id="{797A8872-79DB-0448-9F3A-6BC19F9B2981}"/>
              </a:ext>
            </a:extLst>
          </p:cNvPr>
          <p:cNvSpPr/>
          <p:nvPr/>
        </p:nvSpPr>
        <p:spPr>
          <a:xfrm>
            <a:off x="5783111" y="2001867"/>
            <a:ext cx="937357" cy="2308324"/>
          </a:xfrm>
          <a:prstGeom prst="rect">
            <a:avLst/>
          </a:prstGeom>
          <a:solidFill>
            <a:schemeClr val="bg1">
              <a:lumMod val="85000"/>
            </a:schemeClr>
          </a:solidFill>
          <a:ln>
            <a:noFill/>
          </a:ln>
        </p:spPr>
        <p:txBody>
          <a:bodyPr wrap="square">
            <a:spAutoFit/>
          </a:bodyPr>
          <a:lstStyle/>
          <a:p>
            <a:pPr algn="r"/>
            <a:r>
              <a:rPr lang="en-US" sz="1600" dirty="0">
                <a:solidFill>
                  <a:srgbClr val="000000"/>
                </a:solidFill>
                <a:latin typeface="Consolas"/>
              </a:rPr>
              <a:t>In[1]:</a:t>
            </a: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p:txBody>
      </p:sp>
      <p:sp>
        <p:nvSpPr>
          <p:cNvPr id="9" name="Rectangle: Top Corners Rounded 6">
            <a:extLst>
              <a:ext uri="{FF2B5EF4-FFF2-40B4-BE49-F238E27FC236}">
                <a16:creationId xmlns:a16="http://schemas.microsoft.com/office/drawing/2014/main" id="{9B6CA047-794D-CE4F-A2C3-BE6A63136D16}"/>
              </a:ext>
            </a:extLst>
          </p:cNvPr>
          <p:cNvSpPr/>
          <p:nvPr/>
        </p:nvSpPr>
        <p:spPr>
          <a:xfrm>
            <a:off x="5783111" y="167268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a:t>Introspection</a:t>
            </a:r>
            <a:endParaRPr lang="en-US" sz="1600" dirty="0">
              <a:solidFill>
                <a:schemeClr val="bg1"/>
              </a:solidFill>
            </a:endParaRPr>
          </a:p>
        </p:txBody>
      </p:sp>
    </p:spTree>
    <p:extLst>
      <p:ext uri="{BB962C8B-B14F-4D97-AF65-F5344CB8AC3E}">
        <p14:creationId xmlns:p14="http://schemas.microsoft.com/office/powerpoint/2010/main" val="246265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bg/>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xEl>
                                              <p:pRg st="1" end="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
                                            <p:txEl>
                                              <p:pRg st="2" end="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
                                            <p:txEl>
                                              <p:pRg st="3" end="3"/>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build="p" animBg="1"/>
      <p:bldP spid="8" grpId="0" animBg="1"/>
      <p:bldP spid="9"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5EFB0-8191-974B-ABA2-FD17218AB647}"/>
              </a:ext>
            </a:extLst>
          </p:cNvPr>
          <p:cNvSpPr>
            <a:spLocks noGrp="1"/>
          </p:cNvSpPr>
          <p:nvPr>
            <p:ph type="title"/>
          </p:nvPr>
        </p:nvSpPr>
        <p:spPr/>
        <p:txBody>
          <a:bodyPr/>
          <a:lstStyle/>
          <a:p>
            <a:r>
              <a:rPr lang="en-IN" dirty="0"/>
              <a:t>The %run Command </a:t>
            </a:r>
          </a:p>
        </p:txBody>
      </p:sp>
      <p:sp>
        <p:nvSpPr>
          <p:cNvPr id="3" name="Content Placeholder 2">
            <a:extLst>
              <a:ext uri="{FF2B5EF4-FFF2-40B4-BE49-F238E27FC236}">
                <a16:creationId xmlns:a16="http://schemas.microsoft.com/office/drawing/2014/main" id="{A8DF8714-A3C0-7A48-9A2E-9D163BB10BA6}"/>
              </a:ext>
            </a:extLst>
          </p:cNvPr>
          <p:cNvSpPr>
            <a:spLocks noGrp="1"/>
          </p:cNvSpPr>
          <p:nvPr>
            <p:ph idx="1"/>
          </p:nvPr>
        </p:nvSpPr>
        <p:spPr/>
        <p:txBody>
          <a:bodyPr/>
          <a:lstStyle/>
          <a:p>
            <a:r>
              <a:rPr lang="en-IN" dirty="0"/>
              <a:t>You can run any file as a Python program inside the environment of your </a:t>
            </a:r>
            <a:r>
              <a:rPr lang="en-IN" dirty="0" err="1"/>
              <a:t>IPython</a:t>
            </a:r>
            <a:r>
              <a:rPr lang="en-IN" dirty="0"/>
              <a:t> session using the %run command. </a:t>
            </a:r>
          </a:p>
          <a:p>
            <a:endParaRPr lang="en-US" dirty="0"/>
          </a:p>
          <a:p>
            <a:endParaRPr lang="en-US" dirty="0"/>
          </a:p>
          <a:p>
            <a:endParaRPr lang="en-US" dirty="0"/>
          </a:p>
          <a:p>
            <a:endParaRPr lang="en-US" dirty="0"/>
          </a:p>
          <a:p>
            <a:endParaRPr lang="en-US" dirty="0"/>
          </a:p>
          <a:p>
            <a:endParaRPr lang="en-US" dirty="0"/>
          </a:p>
          <a:p>
            <a:endParaRPr lang="en-US" dirty="0"/>
          </a:p>
          <a:p>
            <a:r>
              <a:rPr lang="en-US" dirty="0"/>
              <a:t>All of the variables (imports, functions, and </a:t>
            </a:r>
            <a:r>
              <a:rPr lang="en-US" dirty="0" err="1"/>
              <a:t>globals</a:t>
            </a:r>
            <a:r>
              <a:rPr lang="en-US" dirty="0"/>
              <a:t>) defined in the file (up until an exception, if any, is raised) will then be accessible in the </a:t>
            </a:r>
            <a:r>
              <a:rPr lang="en-US" dirty="0" err="1"/>
              <a:t>IPython</a:t>
            </a:r>
            <a:r>
              <a:rPr lang="en-US" dirty="0"/>
              <a:t> shell:</a:t>
            </a:r>
          </a:p>
          <a:p>
            <a:pPr marL="0" indent="0">
              <a:buNone/>
            </a:pPr>
            <a:endParaRPr lang="en-US" dirty="0"/>
          </a:p>
          <a:p>
            <a:endParaRPr lang="en-US" dirty="0"/>
          </a:p>
        </p:txBody>
      </p:sp>
      <p:sp>
        <p:nvSpPr>
          <p:cNvPr id="4" name="Rectangle 3">
            <a:extLst>
              <a:ext uri="{FF2B5EF4-FFF2-40B4-BE49-F238E27FC236}">
                <a16:creationId xmlns:a16="http://schemas.microsoft.com/office/drawing/2014/main" id="{F1BAFF25-3CFD-D543-9D3B-44126B06CF88}"/>
              </a:ext>
            </a:extLst>
          </p:cNvPr>
          <p:cNvSpPr/>
          <p:nvPr/>
        </p:nvSpPr>
        <p:spPr>
          <a:xfrm>
            <a:off x="911934" y="2318771"/>
            <a:ext cx="3280925" cy="2062103"/>
          </a:xfrm>
          <a:prstGeom prst="rect">
            <a:avLst/>
          </a:prstGeom>
          <a:solidFill>
            <a:schemeClr val="bg1">
              <a:lumMod val="95000"/>
            </a:schemeClr>
          </a:solidFill>
          <a:ln>
            <a:noFill/>
          </a:ln>
        </p:spPr>
        <p:txBody>
          <a:bodyPr wrap="square">
            <a:spAutoFit/>
          </a:bodyPr>
          <a:lstStyle/>
          <a:p>
            <a:r>
              <a:rPr lang="en-IN" sz="1600" dirty="0">
                <a:solidFill>
                  <a:srgbClr val="0000FF"/>
                </a:solidFill>
                <a:latin typeface="Menlo" panose="020B0609030804020204" pitchFamily="49" charset="0"/>
              </a:rPr>
              <a:t>def</a:t>
            </a:r>
            <a:r>
              <a:rPr lang="en-IN" sz="1600" dirty="0">
                <a:solidFill>
                  <a:srgbClr val="000000"/>
                </a:solidFill>
                <a:latin typeface="Menlo" panose="020B0609030804020204" pitchFamily="49" charset="0"/>
              </a:rPr>
              <a:t> f(x, y, z): </a:t>
            </a:r>
          </a:p>
          <a:p>
            <a:r>
              <a:rPr lang="en-IN" sz="1600" dirty="0">
                <a:solidFill>
                  <a:srgbClr val="0000FF"/>
                </a:solidFill>
                <a:latin typeface="Menlo" panose="020B0609030804020204" pitchFamily="49" charset="0"/>
              </a:rPr>
              <a:t>	return</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x+y</a:t>
            </a:r>
            <a:r>
              <a:rPr lang="en-IN" sz="1600" dirty="0">
                <a:solidFill>
                  <a:srgbClr val="000000"/>
                </a:solidFill>
                <a:latin typeface="Menlo" panose="020B0609030804020204" pitchFamily="49" charset="0"/>
              </a:rPr>
              <a:t>)/z</a:t>
            </a:r>
          </a:p>
          <a:p>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a=</a:t>
            </a:r>
            <a:r>
              <a:rPr lang="en-IN" sz="1600" dirty="0">
                <a:solidFill>
                  <a:srgbClr val="098658"/>
                </a:solidFill>
                <a:latin typeface="Menlo" panose="020B0609030804020204" pitchFamily="49" charset="0"/>
              </a:rPr>
              <a:t>5</a:t>
            </a:r>
            <a:r>
              <a:rPr lang="en-IN" sz="1600" dirty="0">
                <a:solidFill>
                  <a:srgbClr val="000000"/>
                </a:solidFill>
                <a:latin typeface="Menlo" panose="020B0609030804020204" pitchFamily="49" charset="0"/>
              </a:rPr>
              <a:t> </a:t>
            </a:r>
          </a:p>
          <a:p>
            <a:r>
              <a:rPr lang="en-IN" sz="1600" dirty="0">
                <a:solidFill>
                  <a:srgbClr val="000000"/>
                </a:solidFill>
                <a:latin typeface="Menlo" panose="020B0609030804020204" pitchFamily="49" charset="0"/>
              </a:rPr>
              <a:t>b=</a:t>
            </a:r>
            <a:r>
              <a:rPr lang="en-IN" sz="1600" dirty="0">
                <a:solidFill>
                  <a:srgbClr val="098658"/>
                </a:solidFill>
                <a:latin typeface="Menlo" panose="020B0609030804020204" pitchFamily="49" charset="0"/>
              </a:rPr>
              <a:t>6</a:t>
            </a:r>
            <a:r>
              <a:rPr lang="en-IN" sz="1600" dirty="0">
                <a:solidFill>
                  <a:srgbClr val="000000"/>
                </a:solidFill>
                <a:latin typeface="Menlo" panose="020B0609030804020204" pitchFamily="49" charset="0"/>
              </a:rPr>
              <a:t> </a:t>
            </a:r>
          </a:p>
          <a:p>
            <a:r>
              <a:rPr lang="en-IN" sz="1600" dirty="0">
                <a:solidFill>
                  <a:srgbClr val="000000"/>
                </a:solidFill>
                <a:latin typeface="Menlo" panose="020B0609030804020204" pitchFamily="49" charset="0"/>
              </a:rPr>
              <a:t>c=</a:t>
            </a:r>
            <a:r>
              <a:rPr lang="en-IN" sz="1600" dirty="0">
                <a:solidFill>
                  <a:srgbClr val="098658"/>
                </a:solidFill>
                <a:latin typeface="Menlo" panose="020B0609030804020204" pitchFamily="49" charset="0"/>
              </a:rPr>
              <a:t>7.5</a:t>
            </a:r>
            <a:endParaRPr lang="en-IN" sz="1600" dirty="0">
              <a:solidFill>
                <a:srgbClr val="000000"/>
              </a:solidFill>
              <a:latin typeface="Menlo" panose="020B0609030804020204" pitchFamily="49" charset="0"/>
            </a:endParaRPr>
          </a:p>
          <a:p>
            <a:br>
              <a:rPr lang="en-IN" sz="1600" dirty="0">
                <a:solidFill>
                  <a:srgbClr val="000000"/>
                </a:solidFill>
                <a:latin typeface="Menlo" panose="020B0609030804020204" pitchFamily="49" charset="0"/>
              </a:rPr>
            </a:br>
            <a:r>
              <a:rPr lang="en-IN" sz="1600" dirty="0">
                <a:solidFill>
                  <a:srgbClr val="000000"/>
                </a:solidFill>
                <a:latin typeface="Menlo" panose="020B0609030804020204" pitchFamily="49" charset="0"/>
              </a:rPr>
              <a:t>result = f(a, b, c)</a:t>
            </a:r>
          </a:p>
        </p:txBody>
      </p:sp>
      <p:sp>
        <p:nvSpPr>
          <p:cNvPr id="5" name="Rectangle 4">
            <a:extLst>
              <a:ext uri="{FF2B5EF4-FFF2-40B4-BE49-F238E27FC236}">
                <a16:creationId xmlns:a16="http://schemas.microsoft.com/office/drawing/2014/main" id="{BD84C16F-E448-874F-91A5-7BB4A5BEF1C8}"/>
              </a:ext>
            </a:extLst>
          </p:cNvPr>
          <p:cNvSpPr/>
          <p:nvPr/>
        </p:nvSpPr>
        <p:spPr>
          <a:xfrm>
            <a:off x="411941" y="2318771"/>
            <a:ext cx="499993" cy="2062103"/>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p>
          <a:p>
            <a:pPr algn="r"/>
            <a:r>
              <a:rPr lang="en-IN" sz="1600" b="1" dirty="0">
                <a:solidFill>
                  <a:schemeClr val="tx1">
                    <a:lumMod val="75000"/>
                    <a:lumOff val="25000"/>
                  </a:schemeClr>
                </a:solidFill>
                <a:latin typeface="Consolas" panose="020B0609020204030204" pitchFamily="49" charset="0"/>
              </a:rPr>
              <a:t>8</a:t>
            </a:r>
          </a:p>
        </p:txBody>
      </p:sp>
      <p:sp>
        <p:nvSpPr>
          <p:cNvPr id="6" name="Rectangle: Top Corners Rounded 6">
            <a:extLst>
              <a:ext uri="{FF2B5EF4-FFF2-40B4-BE49-F238E27FC236}">
                <a16:creationId xmlns:a16="http://schemas.microsoft.com/office/drawing/2014/main" id="{5A550B39-7BC2-B84C-ADDB-BF9548376E90}"/>
              </a:ext>
            </a:extLst>
          </p:cNvPr>
          <p:cNvSpPr/>
          <p:nvPr/>
        </p:nvSpPr>
        <p:spPr>
          <a:xfrm>
            <a:off x="411941" y="198958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demo.py</a:t>
            </a:r>
            <a:endParaRPr lang="en-US" sz="1600" dirty="0">
              <a:solidFill>
                <a:schemeClr val="bg1"/>
              </a:solidFill>
            </a:endParaRPr>
          </a:p>
        </p:txBody>
      </p:sp>
      <p:sp>
        <p:nvSpPr>
          <p:cNvPr id="9" name="Rectangle 8">
            <a:extLst>
              <a:ext uri="{FF2B5EF4-FFF2-40B4-BE49-F238E27FC236}">
                <a16:creationId xmlns:a16="http://schemas.microsoft.com/office/drawing/2014/main" id="{1742CB78-A93A-8E45-B184-145C5A65F53C}"/>
              </a:ext>
            </a:extLst>
          </p:cNvPr>
          <p:cNvSpPr/>
          <p:nvPr/>
        </p:nvSpPr>
        <p:spPr>
          <a:xfrm>
            <a:off x="5999355" y="1819848"/>
            <a:ext cx="3880624" cy="1938992"/>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%run </a:t>
            </a:r>
            <a:r>
              <a:rPr lang="en-US" sz="1600" dirty="0" err="1">
                <a:solidFill>
                  <a:srgbClr val="000000"/>
                </a:solidFill>
                <a:latin typeface="Consolas"/>
              </a:rPr>
              <a:t>demo.py</a:t>
            </a:r>
            <a:r>
              <a:rPr lang="en-US" sz="1600" dirty="0">
                <a:solidFill>
                  <a:srgbClr val="000000"/>
                </a:solidFill>
                <a:latin typeface="Consolas"/>
              </a:rPr>
              <a:t> </a:t>
            </a:r>
          </a:p>
          <a:p>
            <a:endParaRPr lang="en-IN" dirty="0"/>
          </a:p>
          <a:p>
            <a:r>
              <a:rPr lang="en-IN" dirty="0"/>
              <a:t>c</a:t>
            </a:r>
          </a:p>
          <a:p>
            <a:r>
              <a:rPr lang="en-IN" dirty="0"/>
              <a:t>7.5 </a:t>
            </a:r>
          </a:p>
          <a:p>
            <a:r>
              <a:rPr lang="en-IN" dirty="0"/>
              <a:t> </a:t>
            </a:r>
            <a:endParaRPr lang="en-US" sz="1600" dirty="0">
              <a:solidFill>
                <a:srgbClr val="000000"/>
              </a:solidFill>
              <a:latin typeface="Consolas"/>
            </a:endParaRPr>
          </a:p>
          <a:p>
            <a:r>
              <a:rPr lang="en-US" sz="1600" dirty="0">
                <a:solidFill>
                  <a:srgbClr val="000000"/>
                </a:solidFill>
                <a:latin typeface="Consolas"/>
              </a:rPr>
              <a:t>result </a:t>
            </a:r>
          </a:p>
          <a:p>
            <a:r>
              <a:rPr lang="en-US" sz="1600" dirty="0">
                <a:solidFill>
                  <a:srgbClr val="000000"/>
                </a:solidFill>
                <a:latin typeface="Consolas"/>
              </a:rPr>
              <a:t>1.4666666666666666 </a:t>
            </a:r>
          </a:p>
        </p:txBody>
      </p:sp>
      <p:sp>
        <p:nvSpPr>
          <p:cNvPr id="10" name="Rectangle 9">
            <a:extLst>
              <a:ext uri="{FF2B5EF4-FFF2-40B4-BE49-F238E27FC236}">
                <a16:creationId xmlns:a16="http://schemas.microsoft.com/office/drawing/2014/main" id="{A1342FEE-3DC2-7947-876E-0F19CEB2034D}"/>
              </a:ext>
            </a:extLst>
          </p:cNvPr>
          <p:cNvSpPr/>
          <p:nvPr/>
        </p:nvSpPr>
        <p:spPr>
          <a:xfrm>
            <a:off x="4780492" y="1819848"/>
            <a:ext cx="1218863" cy="2031325"/>
          </a:xfrm>
          <a:prstGeom prst="rect">
            <a:avLst/>
          </a:prstGeom>
          <a:solidFill>
            <a:schemeClr val="bg1">
              <a:lumMod val="85000"/>
            </a:schemeClr>
          </a:solidFill>
          <a:ln>
            <a:noFill/>
          </a:ln>
        </p:spPr>
        <p:txBody>
          <a:bodyPr wrap="square">
            <a:spAutoFit/>
          </a:bodyPr>
          <a:lstStyle/>
          <a:p>
            <a:pPr algn="r"/>
            <a:r>
              <a:rPr lang="en-US" dirty="0">
                <a:solidFill>
                  <a:srgbClr val="000000"/>
                </a:solidFill>
                <a:latin typeface="Consolas"/>
              </a:rPr>
              <a:t>In[1]:</a:t>
            </a:r>
          </a:p>
          <a:p>
            <a:pPr algn="r"/>
            <a:endParaRPr lang="en-US" dirty="0">
              <a:solidFill>
                <a:srgbClr val="000000"/>
              </a:solidFill>
              <a:latin typeface="Consolas"/>
            </a:endParaRPr>
          </a:p>
          <a:p>
            <a:pPr algn="r"/>
            <a:r>
              <a:rPr lang="en-US" dirty="0">
                <a:solidFill>
                  <a:srgbClr val="000000"/>
                </a:solidFill>
                <a:latin typeface="Consolas"/>
              </a:rPr>
              <a:t>In[2]:</a:t>
            </a:r>
          </a:p>
          <a:p>
            <a:pPr algn="r"/>
            <a:r>
              <a:rPr lang="en-US" dirty="0">
                <a:solidFill>
                  <a:srgbClr val="000000"/>
                </a:solidFill>
                <a:latin typeface="Consolas"/>
              </a:rPr>
              <a:t>Out[2]:</a:t>
            </a:r>
          </a:p>
          <a:p>
            <a:pPr algn="r"/>
            <a:endParaRPr lang="en-US" dirty="0">
              <a:solidFill>
                <a:srgbClr val="000000"/>
              </a:solidFill>
              <a:latin typeface="Consolas"/>
            </a:endParaRPr>
          </a:p>
          <a:p>
            <a:pPr algn="r"/>
            <a:r>
              <a:rPr lang="en-US" dirty="0">
                <a:solidFill>
                  <a:srgbClr val="000000"/>
                </a:solidFill>
                <a:latin typeface="Consolas"/>
              </a:rPr>
              <a:t>In[3]:</a:t>
            </a:r>
          </a:p>
          <a:p>
            <a:pPr algn="r"/>
            <a:r>
              <a:rPr lang="en-US" dirty="0">
                <a:solidFill>
                  <a:srgbClr val="000000"/>
                </a:solidFill>
                <a:latin typeface="Consolas"/>
              </a:rPr>
              <a:t>Out[3]: </a:t>
            </a:r>
            <a:endParaRPr lang="en-US" sz="1600" dirty="0">
              <a:solidFill>
                <a:srgbClr val="000000"/>
              </a:solidFill>
              <a:latin typeface="Consolas"/>
            </a:endParaRPr>
          </a:p>
        </p:txBody>
      </p:sp>
      <p:sp>
        <p:nvSpPr>
          <p:cNvPr id="11" name="Rectangle: Top Corners Rounded 6">
            <a:extLst>
              <a:ext uri="{FF2B5EF4-FFF2-40B4-BE49-F238E27FC236}">
                <a16:creationId xmlns:a16="http://schemas.microsoft.com/office/drawing/2014/main" id="{2E0AC7E9-6E7B-A44E-BF58-D6C0A2B0B7C8}"/>
              </a:ext>
            </a:extLst>
          </p:cNvPr>
          <p:cNvSpPr/>
          <p:nvPr/>
        </p:nvSpPr>
        <p:spPr>
          <a:xfrm>
            <a:off x="4780492" y="149066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err="1"/>
              <a:t>lPython</a:t>
            </a:r>
            <a:endParaRPr lang="en-US" sz="1600" dirty="0">
              <a:solidFill>
                <a:schemeClr val="bg1"/>
              </a:solidFill>
            </a:endParaRPr>
          </a:p>
        </p:txBody>
      </p:sp>
    </p:spTree>
    <p:extLst>
      <p:ext uri="{BB962C8B-B14F-4D97-AF65-F5344CB8AC3E}">
        <p14:creationId xmlns:p14="http://schemas.microsoft.com/office/powerpoint/2010/main" val="3351698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9" grpId="0" build="p" animBg="1"/>
      <p:bldP spid="10" grpId="0" animBg="1"/>
      <p:bldP spid="11"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timeit</a:t>
            </a:r>
            <a:r>
              <a:rPr lang="en-US" dirty="0"/>
              <a:t> (Magic Command in </a:t>
            </a:r>
            <a:r>
              <a:rPr lang="en-US" dirty="0" err="1"/>
              <a:t>Jupyter</a:t>
            </a:r>
            <a:r>
              <a:rPr lang="en-US" dirty="0"/>
              <a:t> Notebook)</a:t>
            </a:r>
          </a:p>
        </p:txBody>
      </p:sp>
      <p:sp>
        <p:nvSpPr>
          <p:cNvPr id="3" name="Content Placeholder 2"/>
          <p:cNvSpPr>
            <a:spLocks noGrp="1"/>
          </p:cNvSpPr>
          <p:nvPr>
            <p:ph idx="1"/>
          </p:nvPr>
        </p:nvSpPr>
        <p:spPr/>
        <p:txBody>
          <a:bodyPr/>
          <a:lstStyle/>
          <a:p>
            <a:r>
              <a:rPr lang="en-US" dirty="0"/>
              <a:t>We can find the time taken to execute a statement or a cell in a </a:t>
            </a:r>
            <a:r>
              <a:rPr lang="en-US" dirty="0" err="1"/>
              <a:t>Jupyter</a:t>
            </a:r>
            <a:r>
              <a:rPr lang="en-US" dirty="0"/>
              <a:t> Notebook with the help of </a:t>
            </a:r>
            <a:r>
              <a:rPr lang="en-US" dirty="0" err="1"/>
              <a:t>timeit</a:t>
            </a:r>
            <a:r>
              <a:rPr lang="en-US" dirty="0"/>
              <a:t> magic command.</a:t>
            </a:r>
          </a:p>
          <a:p>
            <a:r>
              <a:rPr lang="en-US" dirty="0"/>
              <a:t>This command can be used both as a line and cell magic:</a:t>
            </a:r>
          </a:p>
          <a:p>
            <a:pPr lvl="1"/>
            <a:r>
              <a:rPr lang="en-US" dirty="0"/>
              <a:t>In line mode you can time a single-line statement (though multiple ones can be chained with using semicolons).</a:t>
            </a:r>
          </a:p>
          <a:p>
            <a:pPr lvl="1"/>
            <a:r>
              <a:rPr lang="en-US" dirty="0"/>
              <a:t>In cell mode, the statement in the first line is used as setup code (executed but not timed) and the body of the cell is timed. The cell body has access to any variables created in the setup code.</a:t>
            </a:r>
          </a:p>
          <a:p>
            <a:r>
              <a:rPr lang="en-US" dirty="0"/>
              <a:t>Syntax : </a:t>
            </a:r>
          </a:p>
          <a:p>
            <a:pPr lvl="1"/>
            <a:r>
              <a:rPr lang="en-US" dirty="0"/>
              <a:t>Line : </a:t>
            </a:r>
            <a:r>
              <a:rPr lang="pt-BR" dirty="0"/>
              <a:t>%timeit [-n&lt;N&gt; -r&lt;R&gt; [-t|-c] -q -p&lt;P&gt; -o]</a:t>
            </a:r>
          </a:p>
          <a:p>
            <a:pPr lvl="1"/>
            <a:r>
              <a:rPr lang="pt-BR" dirty="0"/>
              <a:t>Cell : %%timeit [-n&lt;N&gt; -r&lt;R&gt; [-t|-c] -q -p&lt;P&gt; -o]</a:t>
            </a:r>
            <a:endParaRPr lang="en-US" dirty="0"/>
          </a:p>
          <a:p>
            <a:pPr marL="457200" lvl="1" indent="0">
              <a:buNone/>
            </a:pPr>
            <a:r>
              <a:rPr lang="en-US" dirty="0"/>
              <a:t>Here, -n flag represents the number of loops and –r flag represents the number of repeats</a:t>
            </a:r>
          </a:p>
          <a:p>
            <a:pPr marL="255588" indent="-342900"/>
            <a:r>
              <a:rPr lang="en-US" dirty="0"/>
              <a:t>Example :</a:t>
            </a:r>
            <a:endParaRPr lang="pt-BR" dirty="0"/>
          </a:p>
        </p:txBody>
      </p:sp>
      <p:pic>
        <p:nvPicPr>
          <p:cNvPr id="4" name="Picture 3"/>
          <p:cNvPicPr>
            <a:picLocks noChangeAspect="1"/>
          </p:cNvPicPr>
          <p:nvPr/>
        </p:nvPicPr>
        <p:blipFill>
          <a:blip r:embed="rId2"/>
          <a:stretch>
            <a:fillRect/>
          </a:stretch>
        </p:blipFill>
        <p:spPr>
          <a:xfrm>
            <a:off x="553586" y="5207723"/>
            <a:ext cx="8917585" cy="1062424"/>
          </a:xfrm>
          <a:prstGeom prst="rect">
            <a:avLst/>
          </a:prstGeom>
        </p:spPr>
      </p:pic>
    </p:spTree>
    <p:extLst>
      <p:ext uri="{BB962C8B-B14F-4D97-AF65-F5344CB8AC3E}">
        <p14:creationId xmlns:p14="http://schemas.microsoft.com/office/powerpoint/2010/main" val="1357431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EA2F1-82BE-8186-9194-69AD6C0B1BB3}"/>
              </a:ext>
            </a:extLst>
          </p:cNvPr>
          <p:cNvSpPr>
            <a:spLocks noGrp="1"/>
          </p:cNvSpPr>
          <p:nvPr>
            <p:ph type="title"/>
          </p:nvPr>
        </p:nvSpPr>
        <p:spPr/>
        <p:txBody>
          <a:bodyPr/>
          <a:lstStyle/>
          <a:p>
            <a:r>
              <a:rPr lang="en-US" dirty="0"/>
              <a:t>Why Python ?</a:t>
            </a:r>
          </a:p>
        </p:txBody>
      </p:sp>
      <p:pic>
        <p:nvPicPr>
          <p:cNvPr id="4" name="Picture 3">
            <a:extLst>
              <a:ext uri="{FF2B5EF4-FFF2-40B4-BE49-F238E27FC236}">
                <a16:creationId xmlns:a16="http://schemas.microsoft.com/office/drawing/2014/main" id="{2BA0C51D-90C4-09B3-AC3E-7CEE3F628C3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15643" y="711201"/>
            <a:ext cx="4064001" cy="5610355"/>
          </a:xfrm>
          <a:prstGeom prst="rect">
            <a:avLst/>
          </a:prstGeom>
        </p:spPr>
      </p:pic>
    </p:spTree>
    <p:extLst>
      <p:ext uri="{BB962C8B-B14F-4D97-AF65-F5344CB8AC3E}">
        <p14:creationId xmlns:p14="http://schemas.microsoft.com/office/powerpoint/2010/main" val="1196941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Python?</a:t>
            </a:r>
            <a:endParaRPr lang="en-US" dirty="0"/>
          </a:p>
        </p:txBody>
      </p:sp>
      <p:sp>
        <p:nvSpPr>
          <p:cNvPr id="3" name="Content Placeholder 2"/>
          <p:cNvSpPr>
            <a:spLocks noGrp="1"/>
          </p:cNvSpPr>
          <p:nvPr>
            <p:ph idx="1"/>
          </p:nvPr>
        </p:nvSpPr>
        <p:spPr/>
        <p:txBody>
          <a:bodyPr/>
          <a:lstStyle/>
          <a:p>
            <a:pPr marL="0" indent="0">
              <a:buNone/>
            </a:pPr>
            <a:r>
              <a:rPr lang="en-IN" dirty="0"/>
              <a:t>Python has many advantages</a:t>
            </a:r>
          </a:p>
          <a:p>
            <a:r>
              <a:rPr lang="en-IN" dirty="0">
                <a:solidFill>
                  <a:srgbClr val="C00000"/>
                </a:solidFill>
              </a:rPr>
              <a:t>Easy to Read, Learn and Write</a:t>
            </a:r>
          </a:p>
          <a:p>
            <a:pPr lvl="1"/>
            <a:r>
              <a:rPr lang="en-IN" dirty="0"/>
              <a:t>Python is a</a:t>
            </a:r>
            <a:r>
              <a:rPr lang="en-IN" b="1" dirty="0"/>
              <a:t> high-level programming language</a:t>
            </a:r>
            <a:r>
              <a:rPr lang="en-IN" dirty="0"/>
              <a:t> that has English-like syntax. This makes it easier to read and understand the code.</a:t>
            </a:r>
          </a:p>
          <a:p>
            <a:r>
              <a:rPr lang="en-IN" dirty="0">
                <a:solidFill>
                  <a:srgbClr val="C00000"/>
                </a:solidFill>
              </a:rPr>
              <a:t>Improved Productivity</a:t>
            </a:r>
          </a:p>
          <a:p>
            <a:pPr lvl="1"/>
            <a:r>
              <a:rPr lang="en-IN" dirty="0"/>
              <a:t>Python is a very </a:t>
            </a:r>
            <a:r>
              <a:rPr lang="en-IN" b="1" dirty="0"/>
              <a:t>productive language</a:t>
            </a:r>
            <a:r>
              <a:rPr lang="en-IN" dirty="0"/>
              <a:t>. Due to the simplicity of Python, developers can focus on solving the problem.</a:t>
            </a:r>
          </a:p>
          <a:p>
            <a:r>
              <a:rPr lang="en-IN" dirty="0">
                <a:solidFill>
                  <a:srgbClr val="C00000"/>
                </a:solidFill>
              </a:rPr>
              <a:t>Interpreted Language</a:t>
            </a:r>
          </a:p>
          <a:p>
            <a:pPr lvl="1"/>
            <a:r>
              <a:rPr lang="en-IN" dirty="0"/>
              <a:t>Python is an interpreted language which means that Python directly</a:t>
            </a:r>
            <a:r>
              <a:rPr lang="en-IN" b="1" dirty="0"/>
              <a:t> executes the code</a:t>
            </a:r>
            <a:r>
              <a:rPr lang="en-IN" dirty="0"/>
              <a:t> line by line. In case of any error, it stops further execution and reports back the error which has occurred.</a:t>
            </a:r>
          </a:p>
          <a:p>
            <a:r>
              <a:rPr lang="en-IN" dirty="0">
                <a:solidFill>
                  <a:srgbClr val="C00000"/>
                </a:solidFill>
              </a:rPr>
              <a:t>Dynamically Typed</a:t>
            </a:r>
          </a:p>
          <a:p>
            <a:pPr lvl="1"/>
            <a:r>
              <a:rPr lang="en-IN" dirty="0"/>
              <a:t>python automatically assigns the data type during </a:t>
            </a:r>
            <a:r>
              <a:rPr lang="en-IN" b="1" dirty="0"/>
              <a:t>execution</a:t>
            </a:r>
            <a:r>
              <a:rPr lang="en-IN" dirty="0"/>
              <a:t>. The programmer doesn’t need to worry about declaring variables and their data types.</a:t>
            </a:r>
          </a:p>
          <a:p>
            <a:pPr lv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67A4D-8700-1348-A82B-07FA3C093A1D}"/>
              </a:ext>
            </a:extLst>
          </p:cNvPr>
          <p:cNvSpPr>
            <a:spLocks noGrp="1"/>
          </p:cNvSpPr>
          <p:nvPr>
            <p:ph type="title"/>
          </p:nvPr>
        </p:nvSpPr>
        <p:spPr/>
        <p:txBody>
          <a:bodyPr/>
          <a:lstStyle/>
          <a:p>
            <a:r>
              <a:rPr lang="en-IN" dirty="0"/>
              <a:t>Why Python? (cont.)</a:t>
            </a:r>
            <a:endParaRPr lang="en-US" dirty="0"/>
          </a:p>
        </p:txBody>
      </p:sp>
      <p:sp>
        <p:nvSpPr>
          <p:cNvPr id="3" name="Content Placeholder 2">
            <a:extLst>
              <a:ext uri="{FF2B5EF4-FFF2-40B4-BE49-F238E27FC236}">
                <a16:creationId xmlns:a16="http://schemas.microsoft.com/office/drawing/2014/main" id="{A8566EF7-BFB6-7B4B-9365-FF9121C89E13}"/>
              </a:ext>
            </a:extLst>
          </p:cNvPr>
          <p:cNvSpPr>
            <a:spLocks noGrp="1"/>
          </p:cNvSpPr>
          <p:nvPr>
            <p:ph idx="1"/>
          </p:nvPr>
        </p:nvSpPr>
        <p:spPr/>
        <p:txBody>
          <a:bodyPr/>
          <a:lstStyle/>
          <a:p>
            <a:r>
              <a:rPr lang="en-IN" dirty="0">
                <a:solidFill>
                  <a:srgbClr val="C00000"/>
                </a:solidFill>
              </a:rPr>
              <a:t>Free and Open-Source</a:t>
            </a:r>
          </a:p>
          <a:p>
            <a:pPr lvl="1"/>
            <a:r>
              <a:rPr lang="en-IN" dirty="0"/>
              <a:t>Python comes under the OSI approved open-source license. This makes it free to use and distribute. </a:t>
            </a:r>
          </a:p>
          <a:p>
            <a:pPr lvl="1"/>
            <a:r>
              <a:rPr lang="en-US" dirty="0"/>
              <a:t>The Python Software Foundation distributes pre-made binaries that are freely available for use on all major operating systems called </a:t>
            </a:r>
            <a:r>
              <a:rPr lang="en-US" dirty="0" err="1"/>
              <a:t>CPython</a:t>
            </a:r>
            <a:r>
              <a:rPr lang="en-US" dirty="0"/>
              <a:t>.</a:t>
            </a:r>
            <a:endParaRPr lang="en-IN" dirty="0"/>
          </a:p>
          <a:p>
            <a:pPr lvl="1"/>
            <a:r>
              <a:rPr lang="en-US" dirty="0"/>
              <a:t>You can get </a:t>
            </a:r>
            <a:r>
              <a:rPr lang="en-US" dirty="0" err="1"/>
              <a:t>CPython’s</a:t>
            </a:r>
            <a:r>
              <a:rPr lang="en-US" dirty="0"/>
              <a:t> source-code, too. Plus, you can modify the source code and distribute it as allowed by </a:t>
            </a:r>
            <a:r>
              <a:rPr lang="en-US" dirty="0" err="1"/>
              <a:t>CPython’s</a:t>
            </a:r>
            <a:r>
              <a:rPr lang="en-US" dirty="0"/>
              <a:t> license.</a:t>
            </a:r>
            <a:endParaRPr lang="en-IN" dirty="0"/>
          </a:p>
          <a:p>
            <a:r>
              <a:rPr lang="en-IN" dirty="0">
                <a:solidFill>
                  <a:srgbClr val="C00000"/>
                </a:solidFill>
              </a:rPr>
              <a:t>Vast Libraries Support</a:t>
            </a:r>
          </a:p>
          <a:p>
            <a:pPr lvl="1"/>
            <a:r>
              <a:rPr lang="en-IN" dirty="0"/>
              <a:t>The standard library of Python is huge, you can find almost all the functions needed for your task. So, you don’t have to depend on external libraries.</a:t>
            </a:r>
          </a:p>
          <a:p>
            <a:r>
              <a:rPr lang="en-IN" dirty="0">
                <a:solidFill>
                  <a:srgbClr val="C00000"/>
                </a:solidFill>
              </a:rPr>
              <a:t>Portability</a:t>
            </a:r>
          </a:p>
          <a:p>
            <a:pPr lvl="1"/>
            <a:r>
              <a:rPr lang="en-IN" dirty="0"/>
              <a:t>In many languages like C/C++, you need to change your </a:t>
            </a:r>
            <a:r>
              <a:rPr lang="en-IN" b="1" dirty="0"/>
              <a:t>code</a:t>
            </a:r>
            <a:r>
              <a:rPr lang="en-IN" dirty="0"/>
              <a:t> to run the program on different platforms. That is not the same with Python. You only write once and run it anywhere.</a:t>
            </a:r>
          </a:p>
          <a:p>
            <a:pPr lvl="1"/>
            <a:r>
              <a:rPr lang="en-US" dirty="0"/>
              <a:t>Python runs on all major operating systems like Microsoft Windows, Linux, and Mac OS X.</a:t>
            </a:r>
            <a:endParaRPr lang="en-IN" dirty="0"/>
          </a:p>
          <a:p>
            <a:pPr lvl="1"/>
            <a:endParaRPr lang="en-IN" dirty="0"/>
          </a:p>
          <a:p>
            <a:pPr lvl="1"/>
            <a:endParaRPr lang="en-IN" dirty="0"/>
          </a:p>
          <a:p>
            <a:endParaRPr lang="en-IN" dirty="0"/>
          </a:p>
          <a:p>
            <a:pPr lvl="1"/>
            <a:endParaRPr lang="en-US" dirty="0"/>
          </a:p>
        </p:txBody>
      </p:sp>
    </p:spTree>
    <p:extLst>
      <p:ext uri="{BB962C8B-B14F-4D97-AF65-F5344CB8AC3E}">
        <p14:creationId xmlns:p14="http://schemas.microsoft.com/office/powerpoint/2010/main" val="815106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D38F9-DBF8-6748-BE8B-7E6B7F93BB60}"/>
              </a:ext>
            </a:extLst>
          </p:cNvPr>
          <p:cNvSpPr>
            <a:spLocks noGrp="1"/>
          </p:cNvSpPr>
          <p:nvPr>
            <p:ph type="title"/>
          </p:nvPr>
        </p:nvSpPr>
        <p:spPr/>
        <p:txBody>
          <a:bodyPr/>
          <a:lstStyle/>
          <a:p>
            <a:r>
              <a:rPr lang="en-IN" dirty="0"/>
              <a:t>Why Python? (cont.)</a:t>
            </a:r>
            <a:endParaRPr lang="en-US" dirty="0"/>
          </a:p>
        </p:txBody>
      </p:sp>
      <p:sp>
        <p:nvSpPr>
          <p:cNvPr id="3" name="Content Placeholder 2">
            <a:extLst>
              <a:ext uri="{FF2B5EF4-FFF2-40B4-BE49-F238E27FC236}">
                <a16:creationId xmlns:a16="http://schemas.microsoft.com/office/drawing/2014/main" id="{A9A378B9-13E3-1F40-BB5D-41965DDE4314}"/>
              </a:ext>
            </a:extLst>
          </p:cNvPr>
          <p:cNvSpPr>
            <a:spLocks noGrp="1"/>
          </p:cNvSpPr>
          <p:nvPr>
            <p:ph idx="1"/>
          </p:nvPr>
        </p:nvSpPr>
        <p:spPr/>
        <p:txBody>
          <a:bodyPr/>
          <a:lstStyle/>
          <a:p>
            <a:r>
              <a:rPr lang="en-US" dirty="0">
                <a:solidFill>
                  <a:srgbClr val="C00000"/>
                </a:solidFill>
              </a:rPr>
              <a:t>It’s Safe</a:t>
            </a:r>
          </a:p>
          <a:p>
            <a:pPr lvl="1"/>
            <a:r>
              <a:rPr lang="en-US" dirty="0"/>
              <a:t>Python doesn’t have pointers like other C-based languages, making it much more reliable.</a:t>
            </a:r>
          </a:p>
          <a:p>
            <a:pPr lvl="1"/>
            <a:r>
              <a:rPr lang="en-US" dirty="0"/>
              <a:t>Along with that, errors never pass silently unless they’re explicitly silenced. </a:t>
            </a:r>
            <a:endParaRPr lang="en-IN" dirty="0"/>
          </a:p>
          <a:p>
            <a:pPr lvl="1"/>
            <a:r>
              <a:rPr lang="en-US" dirty="0"/>
              <a:t>This allows you to see and read why the program crashed and where to correct your error. </a:t>
            </a:r>
            <a:endParaRPr lang="en-US" dirty="0">
              <a:solidFill>
                <a:srgbClr val="C00000"/>
              </a:solidFill>
            </a:endParaRPr>
          </a:p>
          <a:p>
            <a:r>
              <a:rPr lang="en-US" dirty="0">
                <a:solidFill>
                  <a:srgbClr val="C00000"/>
                </a:solidFill>
              </a:rPr>
              <a:t>High-Level Language</a:t>
            </a:r>
            <a:endParaRPr lang="en-IN" dirty="0">
              <a:solidFill>
                <a:srgbClr val="C00000"/>
              </a:solidFill>
            </a:endParaRPr>
          </a:p>
          <a:p>
            <a:pPr lvl="1"/>
            <a:r>
              <a:rPr lang="en-US" dirty="0"/>
              <a:t>Python looks more like a readable, human language than like a low-level language. </a:t>
            </a:r>
            <a:endParaRPr lang="en-IN" dirty="0"/>
          </a:p>
          <a:p>
            <a:pPr lvl="1"/>
            <a:r>
              <a:rPr lang="en-US" dirty="0"/>
              <a:t>This gives you the ability to program at a faster rate.</a:t>
            </a:r>
            <a:endParaRPr lang="en-IN" dirty="0"/>
          </a:p>
          <a:p>
            <a:pPr lvl="1"/>
            <a:endParaRPr lang="en-US" dirty="0"/>
          </a:p>
        </p:txBody>
      </p:sp>
    </p:spTree>
    <p:extLst>
      <p:ext uri="{BB962C8B-B14F-4D97-AF65-F5344CB8AC3E}">
        <p14:creationId xmlns:p14="http://schemas.microsoft.com/office/powerpoint/2010/main" val="2034699123"/>
      </p:ext>
    </p:extLst>
  </p:cSld>
  <p:clrMapOvr>
    <a:masterClrMapping/>
  </p:clrMapOvr>
</p:sld>
</file>

<file path=ppt/theme/theme1.xml><?xml version="1.0" encoding="utf-8"?>
<a:theme xmlns:a="http://schemas.openxmlformats.org/drawingml/2006/main" name="Office Theme">
  <a:themeElements>
    <a:clrScheme name="Jay">
      <a:dk1>
        <a:srgbClr val="212121"/>
      </a:dk1>
      <a:lt1>
        <a:sysClr val="window" lastClr="FFFFFF"/>
      </a:lt1>
      <a:dk2>
        <a:srgbClr val="1D6FA9"/>
      </a:dk2>
      <a:lt2>
        <a:srgbClr val="FFFFFF"/>
      </a:lt2>
      <a:accent1>
        <a:srgbClr val="909090"/>
      </a:accent1>
      <a:accent2>
        <a:srgbClr val="00BBD3"/>
      </a:accent2>
      <a:accent3>
        <a:srgbClr val="8BC145"/>
      </a:accent3>
      <a:accent4>
        <a:srgbClr val="1D9A78"/>
      </a:accent4>
      <a:accent5>
        <a:srgbClr val="F19D19"/>
      </a:accent5>
      <a:accent6>
        <a:srgbClr val="B84742"/>
      </a:accent6>
      <a:hlink>
        <a:srgbClr val="70AD47"/>
      </a:hlink>
      <a:folHlink>
        <a:srgbClr val="ED7D31"/>
      </a:folHlink>
    </a:clrScheme>
    <a:fontScheme name="Custom 1">
      <a:majorFont>
        <a:latin typeface="Roboto Condensed"/>
        <a:ea typeface=""/>
        <a:cs typeface=""/>
      </a:majorFont>
      <a:minorFont>
        <a:latin typeface="Roboto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2928</TotalTime>
  <Words>6311</Words>
  <Application>Microsoft Office PowerPoint</Application>
  <PresentationFormat>Widescreen</PresentationFormat>
  <Paragraphs>1106</Paragraphs>
  <Slides>54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54</vt:i4>
      </vt:variant>
    </vt:vector>
  </HeadingPairs>
  <TitlesOfParts>
    <vt:vector size="65" baseType="lpstr">
      <vt:lpstr>Roboto Condensed</vt:lpstr>
      <vt:lpstr>Calibri</vt:lpstr>
      <vt:lpstr>Wingdings 2</vt:lpstr>
      <vt:lpstr>LM Roman 12</vt:lpstr>
      <vt:lpstr>Consolas</vt:lpstr>
      <vt:lpstr>Arial</vt:lpstr>
      <vt:lpstr>Wingdings 3</vt:lpstr>
      <vt:lpstr>Menlo</vt:lpstr>
      <vt:lpstr>Wingdings</vt:lpstr>
      <vt:lpstr>Roboto Condensed Light</vt:lpstr>
      <vt:lpstr>Office Theme</vt:lpstr>
      <vt:lpstr>Unit-01  Introduction to Python, Object and Data Structure </vt:lpstr>
      <vt:lpstr>PowerPoint Presentation</vt:lpstr>
      <vt:lpstr>Syllabus</vt:lpstr>
      <vt:lpstr>Introduction to Python</vt:lpstr>
      <vt:lpstr>Why Python ?</vt:lpstr>
      <vt:lpstr>Why Python ?</vt:lpstr>
      <vt:lpstr>Why Python?</vt:lpstr>
      <vt:lpstr>Why Python? (cont.)</vt:lpstr>
      <vt:lpstr>Why Python? (cont.)</vt:lpstr>
      <vt:lpstr>Installing Python</vt:lpstr>
      <vt:lpstr>Step – 1 open python.org</vt:lpstr>
      <vt:lpstr>Step-2 goto download the python version (exe file)</vt:lpstr>
      <vt:lpstr>Step – 3 run exe and select Customize Installation </vt:lpstr>
      <vt:lpstr>Step – 4 select all option features</vt:lpstr>
      <vt:lpstr>Step – 5 Select advanced options</vt:lpstr>
      <vt:lpstr>Step – 5 installation Completed</vt:lpstr>
      <vt:lpstr>Hello World using Python</vt:lpstr>
      <vt:lpstr>Indentation in python</vt:lpstr>
      <vt:lpstr>print() Function</vt:lpstr>
      <vt:lpstr>input() Function</vt:lpstr>
      <vt:lpstr>Example</vt:lpstr>
      <vt:lpstr>Program 1</vt:lpstr>
      <vt:lpstr>Program 2</vt:lpstr>
      <vt:lpstr>Program 3</vt:lpstr>
      <vt:lpstr>Data types in Python</vt:lpstr>
      <vt:lpstr>Variables in Python</vt:lpstr>
      <vt:lpstr>Example of Python variable</vt:lpstr>
      <vt:lpstr>String in python</vt:lpstr>
      <vt:lpstr>String functions in python </vt:lpstr>
      <vt:lpstr>String methods (cont.)</vt:lpstr>
      <vt:lpstr>String methods (cont.)</vt:lpstr>
      <vt:lpstr>String methods (cont.)</vt:lpstr>
      <vt:lpstr>String methods (cont.)</vt:lpstr>
      <vt:lpstr>String methods (cont.)</vt:lpstr>
      <vt:lpstr>String Slicing </vt:lpstr>
      <vt:lpstr>String print format</vt:lpstr>
      <vt:lpstr>String print format (cont.)</vt:lpstr>
      <vt:lpstr>Data structures in python</vt:lpstr>
      <vt:lpstr>List </vt:lpstr>
      <vt:lpstr>List methods</vt:lpstr>
      <vt:lpstr>List methods (cont.)</vt:lpstr>
      <vt:lpstr>List methods (cont.)</vt:lpstr>
      <vt:lpstr>Set</vt:lpstr>
      <vt:lpstr>Tuple</vt:lpstr>
      <vt:lpstr>Dictionary </vt:lpstr>
      <vt:lpstr>Dictionary methods</vt:lpstr>
      <vt:lpstr>List vs. tuple vs. set vs. dictionary</vt:lpstr>
      <vt:lpstr>List Comprehension</vt:lpstr>
      <vt:lpstr>List Comprehension (cont.)</vt:lpstr>
      <vt:lpstr>Magic Command</vt:lpstr>
      <vt:lpstr>Magic Command</vt:lpstr>
      <vt:lpstr>Introspection</vt:lpstr>
      <vt:lpstr>The %run Command </vt:lpstr>
      <vt:lpstr>timeit (Magic Command in Jupyter Notebook)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Vora Yagnik</cp:lastModifiedBy>
  <cp:revision>651</cp:revision>
  <dcterms:created xsi:type="dcterms:W3CDTF">2020-05-01T05:09:15Z</dcterms:created>
  <dcterms:modified xsi:type="dcterms:W3CDTF">2024-02-03T11:41:09Z</dcterms:modified>
</cp:coreProperties>
</file>

<file path=docProps/thumbnail.jpeg>
</file>